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9209"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263"/>
        <w:gridCol w:w="6946"/>
      </w:tblGrid>
      <w:tr w:rsidR="00AD244A" w14:paraId="44D965D3" w14:textId="77777777" w:rsidTr="001829A5">
        <w:trPr>
          <w:trHeight w:val="12756"/>
        </w:trPr>
        <w:tc>
          <w:tcPr>
            <w:tcW w:w="2263" w:type="dxa"/>
          </w:tcPr>
          <w:p w14:paraId="31FBBCDB" w14:textId="77777777" w:rsidR="00AD244A" w:rsidRPr="00AA303A" w:rsidRDefault="00000000" w:rsidP="00AD244A">
            <w:pPr>
              <w:pStyle w:val="FormHeading"/>
              <w:rPr>
                <w:color w:val="auto"/>
              </w:rPr>
            </w:pPr>
            <w:sdt>
              <w:sdtPr>
                <w:rPr>
                  <w:color w:val="auto"/>
                </w:rPr>
                <w:id w:val="1201512866"/>
                <w:placeholder>
                  <w:docPart w:val="E8EC8FFE867A4E59B70F2BD25B6CDE9F"/>
                </w:placeholder>
                <w:showingPlcHdr/>
                <w15:appearance w15:val="hidden"/>
              </w:sdtPr>
              <w:sdtContent>
                <w:r w:rsidR="00AD244A" w:rsidRPr="00AA303A">
                  <w:rPr>
                    <w:color w:val="auto"/>
                  </w:rPr>
                  <w:t>To</w:t>
                </w:r>
              </w:sdtContent>
            </w:sdt>
            <w:r w:rsidR="00AD244A" w:rsidRPr="00AA303A">
              <w:rPr>
                <w:color w:val="auto"/>
              </w:rPr>
              <w:t xml:space="preserve"> </w:t>
            </w:r>
          </w:p>
          <w:p w14:paraId="651A4C84" w14:textId="4E5D607B" w:rsidR="001829A5" w:rsidRPr="00AD244A" w:rsidRDefault="00B80EF1" w:rsidP="00AD244A">
            <w:pPr>
              <w:pStyle w:val="FormText"/>
              <w:rPr>
                <w:b w:val="0"/>
                <w:bCs/>
                <w:color w:val="auto"/>
              </w:rPr>
            </w:pPr>
            <w:r>
              <w:rPr>
                <w:b w:val="0"/>
                <w:bCs/>
                <w:color w:val="auto"/>
              </w:rPr>
              <w:t>Jacob Wahry, Wellington City Council</w:t>
            </w:r>
          </w:p>
          <w:p w14:paraId="211E8E56" w14:textId="77777777" w:rsidR="00AD244A" w:rsidRPr="00AA303A" w:rsidRDefault="00000000" w:rsidP="00AD244A">
            <w:pPr>
              <w:pStyle w:val="FormHeading"/>
              <w:rPr>
                <w:color w:val="auto"/>
              </w:rPr>
            </w:pPr>
            <w:sdt>
              <w:sdtPr>
                <w:rPr>
                  <w:color w:val="auto"/>
                </w:rPr>
                <w:id w:val="1695427765"/>
                <w:placeholder>
                  <w:docPart w:val="E8290AF7C4DB4CD692F5ADA0316A37DC"/>
                </w:placeholder>
                <w:showingPlcHdr/>
                <w15:appearance w15:val="hidden"/>
              </w:sdtPr>
              <w:sdtContent>
                <w:r w:rsidR="00AD244A" w:rsidRPr="00AA303A">
                  <w:rPr>
                    <w:color w:val="auto"/>
                  </w:rPr>
                  <w:t>From</w:t>
                </w:r>
              </w:sdtContent>
            </w:sdt>
            <w:r w:rsidR="00AD244A" w:rsidRPr="00AA303A">
              <w:rPr>
                <w:color w:val="auto"/>
              </w:rPr>
              <w:t xml:space="preserve"> </w:t>
            </w:r>
          </w:p>
          <w:p w14:paraId="2C47387C" w14:textId="77777777" w:rsidR="00AD244A" w:rsidRPr="00AD244A" w:rsidRDefault="00000000" w:rsidP="00AD244A">
            <w:pPr>
              <w:pStyle w:val="FormText"/>
              <w:rPr>
                <w:b w:val="0"/>
                <w:bCs/>
                <w:color w:val="auto"/>
              </w:rPr>
            </w:pPr>
            <w:sdt>
              <w:sdtPr>
                <w:rPr>
                  <w:b w:val="0"/>
                  <w:bCs/>
                  <w:color w:val="auto"/>
                </w:rPr>
                <w:id w:val="1865325826"/>
                <w:placeholder>
                  <w:docPart w:val="23C1808096CA46D88B52C45A33A88FC8"/>
                </w:placeholder>
                <w15:appearance w15:val="hidden"/>
              </w:sdtPr>
              <w:sdtContent>
                <w:r w:rsidR="00AD244A" w:rsidRPr="00AD244A">
                  <w:rPr>
                    <w:b w:val="0"/>
                    <w:bCs/>
                    <w:color w:val="auto"/>
                  </w:rPr>
                  <w:t>Bridget Doran</w:t>
                </w:r>
              </w:sdtContent>
            </w:sdt>
            <w:r w:rsidR="00AD244A" w:rsidRPr="00AD244A">
              <w:rPr>
                <w:b w:val="0"/>
                <w:bCs/>
                <w:color w:val="auto"/>
              </w:rPr>
              <w:t xml:space="preserve"> </w:t>
            </w:r>
          </w:p>
          <w:p w14:paraId="4FF60B07" w14:textId="5E522CE9" w:rsidR="00AD244A" w:rsidRPr="00AA303A" w:rsidRDefault="001829A5" w:rsidP="00AD244A">
            <w:pPr>
              <w:pStyle w:val="FormHeading"/>
              <w:rPr>
                <w:color w:val="auto"/>
              </w:rPr>
            </w:pPr>
            <w:r>
              <w:rPr>
                <w:color w:val="auto"/>
              </w:rPr>
              <w:t>subject</w:t>
            </w:r>
          </w:p>
          <w:p w14:paraId="43B03FFC" w14:textId="1A63BDEA" w:rsidR="00AD244A" w:rsidRDefault="00B80EF1" w:rsidP="00B80EF1">
            <w:pPr>
              <w:pStyle w:val="FormText"/>
            </w:pPr>
            <w:r>
              <w:rPr>
                <w:b w:val="0"/>
                <w:bCs/>
                <w:color w:val="auto"/>
              </w:rPr>
              <w:t>Bunny Street Cycleway Accessibility Investigations</w:t>
            </w:r>
          </w:p>
        </w:tc>
        <w:tc>
          <w:tcPr>
            <w:tcW w:w="6946" w:type="dxa"/>
          </w:tcPr>
          <w:p w14:paraId="74132F86" w14:textId="77777777" w:rsidR="00AD244A" w:rsidRDefault="00AD244A" w:rsidP="00AD244A">
            <w:pPr>
              <w:ind w:right="2174"/>
              <w:rPr>
                <w:rFonts w:asciiTheme="majorHAnsi" w:hAnsiTheme="majorHAnsi" w:cs="Times New Roman (Body CS)"/>
                <w:b/>
                <w:caps/>
                <w:spacing w:val="10"/>
                <w:kern w:val="0"/>
                <w:sz w:val="20"/>
                <w:szCs w:val="26"/>
                <w:lang w:val="en-US"/>
                <w14:ligatures w14:val="none"/>
              </w:rPr>
            </w:pPr>
          </w:p>
          <w:p w14:paraId="455C96BE" w14:textId="6E7DAB91" w:rsidR="00AD244A" w:rsidRDefault="00A041C7" w:rsidP="00AD244A">
            <w:pPr>
              <w:ind w:right="2174"/>
              <w:rPr>
                <w:rFonts w:asciiTheme="majorHAnsi" w:hAnsiTheme="majorHAnsi" w:cs="Times New Roman (Body CS)"/>
                <w:b/>
                <w:caps/>
                <w:spacing w:val="10"/>
                <w:kern w:val="0"/>
                <w:sz w:val="20"/>
                <w:szCs w:val="26"/>
                <w:lang w:val="en-US"/>
                <w14:ligatures w14:val="none"/>
              </w:rPr>
            </w:pPr>
            <w:r>
              <w:rPr>
                <w:rFonts w:asciiTheme="majorHAnsi" w:hAnsiTheme="majorHAnsi" w:cs="Times New Roman (Body CS)"/>
                <w:b/>
                <w:caps/>
                <w:spacing w:val="10"/>
                <w:kern w:val="0"/>
                <w:sz w:val="20"/>
                <w:szCs w:val="26"/>
                <w:lang w:val="en-US"/>
                <w14:ligatures w14:val="none"/>
              </w:rPr>
              <w:t>summary</w:t>
            </w:r>
          </w:p>
          <w:p w14:paraId="09305B54" w14:textId="77777777" w:rsidR="00BD5F1B" w:rsidRDefault="00BD5F1B" w:rsidP="00BD5F1B">
            <w:pPr>
              <w:rPr>
                <w:lang w:val="en-US"/>
              </w:rPr>
            </w:pPr>
            <w:r>
              <w:rPr>
                <w:lang w:val="en-US"/>
              </w:rPr>
              <w:t>The memo was commissioned by Wellington City Council and has been prepared by transportation engineer and consultant Bridget Doran, with input from disability consultant Paul Brown, and CCS Disability Action accessibility advisor Raewyn Hailes.</w:t>
            </w:r>
          </w:p>
          <w:p w14:paraId="09AD89F7" w14:textId="462D8A0A" w:rsidR="00B80EF1" w:rsidRDefault="00BD5F1B" w:rsidP="00B80EF1">
            <w:pPr>
              <w:rPr>
                <w:lang w:val="en-US"/>
              </w:rPr>
            </w:pPr>
            <w:r>
              <w:rPr>
                <w:lang w:val="en-US"/>
              </w:rPr>
              <w:t>It</w:t>
            </w:r>
            <w:r w:rsidR="00B80EF1">
              <w:rPr>
                <w:lang w:val="en-US"/>
              </w:rPr>
              <w:t xml:space="preserve"> describes </w:t>
            </w:r>
            <w:r w:rsidR="00845AC6">
              <w:rPr>
                <w:lang w:val="en-US"/>
              </w:rPr>
              <w:t xml:space="preserve">investigations into accessibility of proposed changes to Bunny Street, central Wellington. The proposal involves replacing some on-street parking on the northern side of Bunny Street with a bi-directional cycleway. The works extend to and include the intersections of Bunny Street with Featherston Street to the west, and </w:t>
            </w:r>
            <w:r w:rsidR="00331376">
              <w:rPr>
                <w:lang w:val="en-US"/>
              </w:rPr>
              <w:t xml:space="preserve">Waterloo Quay to the east. Some changes to </w:t>
            </w:r>
            <w:r w:rsidR="00D345D8">
              <w:rPr>
                <w:lang w:val="en-US"/>
              </w:rPr>
              <w:t>the road reserve on Lady Elizabeth Lane to meet the new cycleway are also proposed.</w:t>
            </w:r>
          </w:p>
          <w:p w14:paraId="3EC5358C" w14:textId="77777777" w:rsidR="00D345D8" w:rsidRDefault="00D345D8" w:rsidP="00B80EF1">
            <w:pPr>
              <w:rPr>
                <w:lang w:val="en-US"/>
              </w:rPr>
            </w:pPr>
          </w:p>
          <w:p w14:paraId="18C3A748" w14:textId="4E8692E5" w:rsidR="00D345D8" w:rsidRDefault="00D345D8" w:rsidP="00B80EF1">
            <w:pPr>
              <w:rPr>
                <w:lang w:val="en-US"/>
              </w:rPr>
            </w:pPr>
            <w:r>
              <w:rPr>
                <w:lang w:val="en-US"/>
              </w:rPr>
              <w:t>The purpose of this memo is to make constructive recommendations for changes to the proposal that will improve amenity and accessibility for all people, focusing on the needs of disabled pedestrians.</w:t>
            </w:r>
          </w:p>
          <w:p w14:paraId="6BC2FD0A" w14:textId="77777777" w:rsidR="00D345D8" w:rsidRDefault="00D345D8" w:rsidP="00B80EF1">
            <w:pPr>
              <w:rPr>
                <w:lang w:val="en-US"/>
              </w:rPr>
            </w:pPr>
          </w:p>
          <w:p w14:paraId="2A23EA4D" w14:textId="249474A1" w:rsidR="00A041C7" w:rsidRDefault="00A041C7" w:rsidP="00B80EF1">
            <w:pPr>
              <w:rPr>
                <w:lang w:val="en-US"/>
              </w:rPr>
            </w:pPr>
            <w:r>
              <w:rPr>
                <w:lang w:val="en-US"/>
              </w:rPr>
              <w:t xml:space="preserve">Recommendations are described on the following pages including snips from the </w:t>
            </w:r>
            <w:proofErr w:type="gramStart"/>
            <w:r>
              <w:rPr>
                <w:lang w:val="en-US"/>
              </w:rPr>
              <w:t>developed design documents</w:t>
            </w:r>
            <w:proofErr w:type="gramEnd"/>
            <w:r>
              <w:rPr>
                <w:lang w:val="en-US"/>
              </w:rPr>
              <w:t xml:space="preserve">. </w:t>
            </w:r>
            <w:r w:rsidR="00E13755">
              <w:rPr>
                <w:lang w:val="en-US"/>
              </w:rPr>
              <w:t xml:space="preserve">A summary of recommendations is included on Page 7. </w:t>
            </w:r>
            <w:r>
              <w:rPr>
                <w:lang w:val="en-US"/>
              </w:rPr>
              <w:t xml:space="preserve">The main recommendations </w:t>
            </w:r>
            <w:r w:rsidR="00A23BBB">
              <w:rPr>
                <w:lang w:val="en-US"/>
              </w:rPr>
              <w:t xml:space="preserve">with the most </w:t>
            </w:r>
            <w:r w:rsidR="001660D9">
              <w:rPr>
                <w:lang w:val="en-US"/>
              </w:rPr>
              <w:t xml:space="preserve">urgency for safety reasons </w:t>
            </w:r>
            <w:r>
              <w:rPr>
                <w:lang w:val="en-US"/>
              </w:rPr>
              <w:t>are:</w:t>
            </w:r>
          </w:p>
          <w:p w14:paraId="5549AC35" w14:textId="77777777" w:rsidR="005D34E7" w:rsidRDefault="00A421B0" w:rsidP="009B6385">
            <w:pPr>
              <w:pStyle w:val="ListParagraph"/>
              <w:numPr>
                <w:ilvl w:val="0"/>
                <w:numId w:val="3"/>
              </w:numPr>
              <w:rPr>
                <w:lang w:val="en-US"/>
              </w:rPr>
            </w:pPr>
            <w:r>
              <w:rPr>
                <w:lang w:val="en-US"/>
              </w:rPr>
              <w:t xml:space="preserve">At the Lady Elizabeth Lane approach to Waterloo Quay, move the proposed raised garden and e-scooter parking area to a defined and separated strip between the proposed cycleway and a </w:t>
            </w:r>
            <w:r w:rsidR="005D34E7">
              <w:rPr>
                <w:lang w:val="en-US"/>
              </w:rPr>
              <w:t xml:space="preserve">building-edge </w:t>
            </w:r>
            <w:r>
              <w:rPr>
                <w:lang w:val="en-US"/>
              </w:rPr>
              <w:t>footpath</w:t>
            </w:r>
            <w:r w:rsidR="005D34E7">
              <w:rPr>
                <w:lang w:val="en-US"/>
              </w:rPr>
              <w:t>, to maintain an accessible path along the building edge</w:t>
            </w:r>
          </w:p>
          <w:p w14:paraId="53D81B99" w14:textId="7203F9F1" w:rsidR="009B6385" w:rsidRDefault="005D34E7" w:rsidP="009B6385">
            <w:pPr>
              <w:pStyle w:val="ListParagraph"/>
              <w:numPr>
                <w:ilvl w:val="0"/>
                <w:numId w:val="3"/>
              </w:numPr>
              <w:rPr>
                <w:lang w:val="en-US"/>
              </w:rPr>
            </w:pPr>
            <w:r>
              <w:rPr>
                <w:lang w:val="en-US"/>
              </w:rPr>
              <w:t>At the Lady Elizabeth Lane approach to Waterloo Quay, paint the</w:t>
            </w:r>
            <w:r w:rsidR="00A421B0">
              <w:rPr>
                <w:lang w:val="en-US"/>
              </w:rPr>
              <w:t xml:space="preserve"> </w:t>
            </w:r>
            <w:r w:rsidR="007A406B">
              <w:rPr>
                <w:lang w:val="en-US"/>
              </w:rPr>
              <w:t xml:space="preserve">width of bi-directional cycleway where it begins some 8m from the </w:t>
            </w:r>
            <w:proofErr w:type="spellStart"/>
            <w:r w:rsidR="007A406B">
              <w:rPr>
                <w:lang w:val="en-US"/>
              </w:rPr>
              <w:t>kerb</w:t>
            </w:r>
            <w:proofErr w:type="spellEnd"/>
            <w:r w:rsidR="007A406B">
              <w:rPr>
                <w:lang w:val="en-US"/>
              </w:rPr>
              <w:t xml:space="preserve"> at the Waterloo Quay intersection crossing, to clearly separate shared space from separated cyclist and pedestrian paths</w:t>
            </w:r>
          </w:p>
          <w:p w14:paraId="7FE417A2" w14:textId="57E06D33" w:rsidR="007A406B" w:rsidRDefault="007A406B" w:rsidP="009B6385">
            <w:pPr>
              <w:pStyle w:val="ListParagraph"/>
              <w:numPr>
                <w:ilvl w:val="0"/>
                <w:numId w:val="3"/>
              </w:numPr>
              <w:rPr>
                <w:lang w:val="en-US"/>
              </w:rPr>
            </w:pPr>
            <w:r>
              <w:rPr>
                <w:lang w:val="en-US"/>
              </w:rPr>
              <w:t xml:space="preserve">Include hazard warning tactiles but </w:t>
            </w:r>
            <w:r>
              <w:rPr>
                <w:i/>
                <w:iCs/>
                <w:lang w:val="en-US"/>
              </w:rPr>
              <w:t xml:space="preserve">not </w:t>
            </w:r>
            <w:r>
              <w:rPr>
                <w:lang w:val="en-US"/>
              </w:rPr>
              <w:t>directional tactiles at the mid-block crossing on Bunny Street, to clarify its role as an optional, but not fully accessible crossing</w:t>
            </w:r>
          </w:p>
          <w:p w14:paraId="73FDE8C3" w14:textId="6E791633" w:rsidR="00F75522" w:rsidRDefault="00F75522" w:rsidP="009B6385">
            <w:pPr>
              <w:pStyle w:val="ListParagraph"/>
              <w:numPr>
                <w:ilvl w:val="0"/>
                <w:numId w:val="3"/>
              </w:numPr>
              <w:rPr>
                <w:lang w:val="en-US"/>
              </w:rPr>
            </w:pPr>
            <w:r>
              <w:rPr>
                <w:lang w:val="en-US"/>
              </w:rPr>
              <w:t xml:space="preserve">Remove the bus stop outside McDonalds, to improve visibility for </w:t>
            </w:r>
            <w:r w:rsidR="003330A2">
              <w:rPr>
                <w:lang w:val="en-US"/>
              </w:rPr>
              <w:t>pedestrians</w:t>
            </w:r>
            <w:r>
              <w:rPr>
                <w:lang w:val="en-US"/>
              </w:rPr>
              <w:t xml:space="preserve"> waiting to cross mid-block</w:t>
            </w:r>
          </w:p>
          <w:p w14:paraId="481A668D" w14:textId="7E169827" w:rsidR="00491466" w:rsidRDefault="00491466" w:rsidP="009B6385">
            <w:pPr>
              <w:pStyle w:val="ListParagraph"/>
              <w:numPr>
                <w:ilvl w:val="0"/>
                <w:numId w:val="3"/>
              </w:numPr>
              <w:rPr>
                <w:lang w:val="en-US"/>
              </w:rPr>
            </w:pPr>
            <w:r>
              <w:rPr>
                <w:lang w:val="en-US"/>
              </w:rPr>
              <w:t xml:space="preserve">Increase </w:t>
            </w:r>
            <w:r w:rsidR="001576B2">
              <w:rPr>
                <w:lang w:val="en-US"/>
              </w:rPr>
              <w:t>pedestrian crossing time in the phasing for pedestrians crossing Waterloo Quay to Bunny Street, and across Bunny Street at Featherston Street</w:t>
            </w:r>
          </w:p>
          <w:p w14:paraId="701967F9" w14:textId="7E1475E8" w:rsidR="00A041C7" w:rsidRPr="00A041C7" w:rsidRDefault="00A041C7" w:rsidP="009B6385">
            <w:pPr>
              <w:pStyle w:val="ListParagraph"/>
              <w:rPr>
                <w:lang w:val="en-US"/>
              </w:rPr>
            </w:pPr>
          </w:p>
          <w:p w14:paraId="5B93816F" w14:textId="150700A0" w:rsidR="00936769" w:rsidRPr="00AD244A" w:rsidRDefault="00936769" w:rsidP="00AD244A">
            <w:pPr>
              <w:ind w:right="2174"/>
              <w:rPr>
                <w:rFonts w:asciiTheme="majorHAnsi" w:hAnsiTheme="majorHAnsi" w:cs="Times New Roman (Body CS)"/>
                <w:b/>
                <w:caps/>
                <w:spacing w:val="10"/>
                <w:kern w:val="0"/>
                <w:sz w:val="20"/>
                <w:szCs w:val="26"/>
                <w:lang w:val="en-US"/>
                <w14:ligatures w14:val="none"/>
              </w:rPr>
            </w:pPr>
          </w:p>
        </w:tc>
      </w:tr>
    </w:tbl>
    <w:p w14:paraId="2502295E" w14:textId="77777777" w:rsidR="004A1FF5" w:rsidRDefault="004A1FF5" w:rsidP="00AD244A">
      <w:pPr>
        <w:ind w:right="2174"/>
        <w:sectPr w:rsidR="004A1FF5" w:rsidSect="00AD244A">
          <w:headerReference w:type="default" r:id="rId12"/>
          <w:pgSz w:w="11906" w:h="16838"/>
          <w:pgMar w:top="1440" w:right="1440" w:bottom="1440" w:left="1440" w:header="708" w:footer="708" w:gutter="0"/>
          <w:cols w:space="3968"/>
          <w:docGrid w:linePitch="360"/>
        </w:sectPr>
      </w:pPr>
    </w:p>
    <w:p w14:paraId="7282DF15" w14:textId="77777777" w:rsidR="00220C3C" w:rsidRDefault="00220C3C" w:rsidP="00220C3C">
      <w:pPr>
        <w:rPr>
          <w:lang w:val="en-US"/>
        </w:rPr>
      </w:pPr>
      <w:r>
        <w:rPr>
          <w:lang w:val="en-US"/>
        </w:rPr>
        <w:lastRenderedPageBreak/>
        <w:t xml:space="preserve">To improve accessibility and safety for </w:t>
      </w:r>
      <w:proofErr w:type="gramStart"/>
      <w:r>
        <w:rPr>
          <w:lang w:val="en-US"/>
        </w:rPr>
        <w:t>this</w:t>
      </w:r>
      <w:proofErr w:type="gramEnd"/>
      <w:r>
        <w:rPr>
          <w:lang w:val="en-US"/>
        </w:rPr>
        <w:t xml:space="preserve"> and future projects we recommend that Wellington City Council consider:</w:t>
      </w:r>
    </w:p>
    <w:p w14:paraId="21B51C9F" w14:textId="77777777" w:rsidR="00220C3C" w:rsidRDefault="00220C3C" w:rsidP="00220C3C">
      <w:pPr>
        <w:pStyle w:val="ListParagraph"/>
        <w:numPr>
          <w:ilvl w:val="0"/>
          <w:numId w:val="4"/>
        </w:numPr>
        <w:rPr>
          <w:lang w:val="en-US"/>
        </w:rPr>
      </w:pPr>
      <w:r>
        <w:rPr>
          <w:lang w:val="en-US"/>
        </w:rPr>
        <w:t>A post-construction audit for this project</w:t>
      </w:r>
    </w:p>
    <w:p w14:paraId="3C17BA22" w14:textId="77777777" w:rsidR="00220C3C" w:rsidRDefault="00220C3C" w:rsidP="00220C3C">
      <w:pPr>
        <w:pStyle w:val="ListParagraph"/>
        <w:numPr>
          <w:ilvl w:val="0"/>
          <w:numId w:val="4"/>
        </w:numPr>
        <w:rPr>
          <w:lang w:val="en-US"/>
        </w:rPr>
      </w:pPr>
      <w:r>
        <w:rPr>
          <w:lang w:val="en-US"/>
        </w:rPr>
        <w:t>A wayfinding audit from Wellington Railway Station to the waterfront</w:t>
      </w:r>
    </w:p>
    <w:p w14:paraId="754C70EE" w14:textId="155187D8" w:rsidR="00220C3C" w:rsidRDefault="00220C3C" w:rsidP="00220C3C">
      <w:pPr>
        <w:pStyle w:val="ListParagraph"/>
        <w:numPr>
          <w:ilvl w:val="0"/>
          <w:numId w:val="4"/>
        </w:numPr>
        <w:rPr>
          <w:lang w:val="en-US"/>
        </w:rPr>
      </w:pPr>
      <w:r>
        <w:rPr>
          <w:lang w:val="en-US"/>
        </w:rPr>
        <w:t xml:space="preserve">A review of the ways that tactile indicators are used in Wellington, with a view to developing ‘wayfinding tactile’ approaches for blind people to navigate through </w:t>
      </w:r>
      <w:r w:rsidR="001A6643">
        <w:rPr>
          <w:lang w:val="en-US"/>
        </w:rPr>
        <w:t>shared public</w:t>
      </w:r>
      <w:r>
        <w:rPr>
          <w:lang w:val="en-US"/>
        </w:rPr>
        <w:t xml:space="preserve"> spaces.</w:t>
      </w:r>
    </w:p>
    <w:p w14:paraId="2F205585" w14:textId="77777777" w:rsidR="00097331" w:rsidRDefault="00220C3C" w:rsidP="00220C3C">
      <w:pPr>
        <w:ind w:right="2174"/>
        <w:rPr>
          <w:rFonts w:asciiTheme="majorHAnsi" w:hAnsiTheme="majorHAnsi" w:cs="Times New Roman (Body CS)"/>
          <w:b/>
          <w:caps/>
          <w:spacing w:val="10"/>
          <w:kern w:val="0"/>
          <w:sz w:val="20"/>
          <w:szCs w:val="26"/>
          <w:lang w:val="en-US"/>
          <w14:ligatures w14:val="none"/>
        </w:rPr>
      </w:pPr>
      <w:r w:rsidRPr="00220C3C">
        <w:rPr>
          <w:rFonts w:asciiTheme="majorHAnsi" w:hAnsiTheme="majorHAnsi" w:cs="Times New Roman (Body CS)"/>
          <w:b/>
          <w:caps/>
          <w:spacing w:val="10"/>
          <w:kern w:val="0"/>
          <w:sz w:val="20"/>
          <w:szCs w:val="26"/>
          <w:lang w:val="en-US"/>
          <w14:ligatures w14:val="none"/>
        </w:rPr>
        <w:t>Review commentary</w:t>
      </w:r>
      <w:r>
        <w:rPr>
          <w:rFonts w:asciiTheme="majorHAnsi" w:hAnsiTheme="majorHAnsi" w:cs="Times New Roman (Body CS)"/>
          <w:b/>
          <w:caps/>
          <w:spacing w:val="10"/>
          <w:kern w:val="0"/>
          <w:sz w:val="20"/>
          <w:szCs w:val="26"/>
          <w:lang w:val="en-US"/>
          <w14:ligatures w14:val="none"/>
        </w:rPr>
        <w:t xml:space="preserve">: </w:t>
      </w:r>
      <w:r w:rsidR="00097331">
        <w:rPr>
          <w:rFonts w:asciiTheme="majorHAnsi" w:hAnsiTheme="majorHAnsi" w:cs="Times New Roman (Body CS)"/>
          <w:b/>
          <w:caps/>
          <w:spacing w:val="10"/>
          <w:kern w:val="0"/>
          <w:sz w:val="20"/>
          <w:szCs w:val="26"/>
          <w:lang w:val="en-US"/>
          <w14:ligatures w14:val="none"/>
        </w:rPr>
        <w:t>benefits of the proposed designs</w:t>
      </w:r>
    </w:p>
    <w:p w14:paraId="1AC15862" w14:textId="5D7476C8" w:rsidR="00097331" w:rsidRDefault="001A6643" w:rsidP="006503CB">
      <w:pPr>
        <w:rPr>
          <w:lang w:val="en-US"/>
        </w:rPr>
      </w:pPr>
      <w:r>
        <w:rPr>
          <w:lang w:val="en-US"/>
        </w:rPr>
        <w:t>Overall,</w:t>
      </w:r>
      <w:r w:rsidR="00CC0914">
        <w:rPr>
          <w:lang w:val="en-US"/>
        </w:rPr>
        <w:t xml:space="preserve"> the proposed designs promote a more accessible and inclusive street than currently exists, by providing people riding </w:t>
      </w:r>
      <w:proofErr w:type="gramStart"/>
      <w:r w:rsidR="00CC0914">
        <w:rPr>
          <w:lang w:val="en-US"/>
        </w:rPr>
        <w:t>bicycles</w:t>
      </w:r>
      <w:proofErr w:type="gramEnd"/>
      <w:r w:rsidR="00CC0914">
        <w:rPr>
          <w:lang w:val="en-US"/>
        </w:rPr>
        <w:t xml:space="preserve"> a clear on-road </w:t>
      </w:r>
      <w:r w:rsidR="00B90FEB">
        <w:rPr>
          <w:lang w:val="en-US"/>
        </w:rPr>
        <w:t xml:space="preserve">lane. It will discourage cycling within the railway forecourt and on the Bunny Street footpath. </w:t>
      </w:r>
    </w:p>
    <w:p w14:paraId="7EA7C321" w14:textId="7EF2EDD1" w:rsidR="002B3C59" w:rsidRDefault="002B3C59" w:rsidP="006503CB">
      <w:pPr>
        <w:rPr>
          <w:lang w:val="en-US"/>
        </w:rPr>
      </w:pPr>
      <w:r>
        <w:rPr>
          <w:lang w:val="en-US"/>
        </w:rPr>
        <w:t xml:space="preserve">The designs have been carefully considered to promote safe access for everyone as far as possible. The intersections of Bunny Street with Featherston Street and Waterloo Quay </w:t>
      </w:r>
      <w:r w:rsidR="00B67E98">
        <w:rPr>
          <w:lang w:val="en-US"/>
        </w:rPr>
        <w:t>are likely to be more accessible than before, because of the clarified spaces for cycles and pedestrians.</w:t>
      </w:r>
    </w:p>
    <w:p w14:paraId="68A4D05E" w14:textId="6E31BA98" w:rsidR="00B67E98" w:rsidRDefault="00B67E98" w:rsidP="006503CB">
      <w:pPr>
        <w:rPr>
          <w:lang w:val="en-US"/>
        </w:rPr>
      </w:pPr>
      <w:r>
        <w:rPr>
          <w:lang w:val="en-US"/>
        </w:rPr>
        <w:t>The design also d</w:t>
      </w:r>
      <w:r w:rsidR="006E1028">
        <w:rPr>
          <w:lang w:val="en-US"/>
        </w:rPr>
        <w:t>iscourages car traffic through Bunny Street through a reduction in on-street parking, and reallocation of space from private motor vehicles to walking and cycling.</w:t>
      </w:r>
      <w:r w:rsidR="001F7E01">
        <w:rPr>
          <w:lang w:val="en-US"/>
        </w:rPr>
        <w:t xml:space="preserve"> </w:t>
      </w:r>
      <w:r w:rsidR="006E1028">
        <w:rPr>
          <w:lang w:val="en-US"/>
        </w:rPr>
        <w:t>These are all benefits for the accessibility of everyone using these streets and provide positive messaging for those arriving at Wellington Station (by any transport mode) concerning the value of walking and cycling in Wellington.</w:t>
      </w:r>
    </w:p>
    <w:p w14:paraId="6849393F" w14:textId="6F9B5A8B" w:rsidR="006E1028" w:rsidRDefault="00097331" w:rsidP="006E1028">
      <w:pPr>
        <w:ind w:right="2174"/>
        <w:rPr>
          <w:rFonts w:asciiTheme="majorHAnsi" w:hAnsiTheme="majorHAnsi" w:cs="Times New Roman (Body CS)"/>
          <w:b/>
          <w:caps/>
          <w:spacing w:val="10"/>
          <w:kern w:val="0"/>
          <w:sz w:val="20"/>
          <w:szCs w:val="26"/>
          <w:lang w:val="en-US"/>
          <w14:ligatures w14:val="none"/>
        </w:rPr>
      </w:pPr>
      <w:r>
        <w:rPr>
          <w:rFonts w:asciiTheme="majorHAnsi" w:hAnsiTheme="majorHAnsi" w:cs="Times New Roman (Body CS)"/>
          <w:b/>
          <w:caps/>
          <w:spacing w:val="10"/>
          <w:kern w:val="0"/>
          <w:sz w:val="20"/>
          <w:szCs w:val="26"/>
          <w:lang w:val="en-US"/>
          <w14:ligatures w14:val="none"/>
        </w:rPr>
        <w:t>Featherston street intersection</w:t>
      </w:r>
      <w:r w:rsidR="006E1028">
        <w:rPr>
          <w:rFonts w:asciiTheme="majorHAnsi" w:hAnsiTheme="majorHAnsi" w:cs="Times New Roman (Body CS)"/>
          <w:b/>
          <w:caps/>
          <w:spacing w:val="10"/>
          <w:kern w:val="0"/>
          <w:sz w:val="20"/>
          <w:szCs w:val="26"/>
          <w:lang w:val="en-US"/>
          <w14:ligatures w14:val="none"/>
        </w:rPr>
        <w:t>,</w:t>
      </w:r>
      <w:r w:rsidR="006E1028" w:rsidRPr="006E1028">
        <w:rPr>
          <w:rFonts w:asciiTheme="majorHAnsi" w:hAnsiTheme="majorHAnsi" w:cs="Times New Roman (Body CS)"/>
          <w:b/>
          <w:caps/>
          <w:spacing w:val="10"/>
          <w:kern w:val="0"/>
          <w:sz w:val="20"/>
          <w:szCs w:val="26"/>
          <w:lang w:val="en-US"/>
          <w14:ligatures w14:val="none"/>
        </w:rPr>
        <w:t xml:space="preserve"> </w:t>
      </w:r>
      <w:r w:rsidR="006E1028">
        <w:rPr>
          <w:rFonts w:asciiTheme="majorHAnsi" w:hAnsiTheme="majorHAnsi" w:cs="Times New Roman (Body CS)"/>
          <w:b/>
          <w:caps/>
          <w:spacing w:val="10"/>
          <w:kern w:val="0"/>
          <w:sz w:val="20"/>
          <w:szCs w:val="26"/>
          <w:lang w:val="en-US"/>
          <w14:ligatures w14:val="none"/>
        </w:rPr>
        <w:t>Bunny street and the proposed mid-block crossing</w:t>
      </w:r>
    </w:p>
    <w:p w14:paraId="7628A814" w14:textId="77777777" w:rsidR="006B5AE4" w:rsidRDefault="006B5AE4" w:rsidP="006B5AE4">
      <w:pPr>
        <w:keepNext/>
      </w:pPr>
      <w:r w:rsidRPr="006E1028">
        <w:rPr>
          <w:rFonts w:asciiTheme="majorHAnsi" w:hAnsiTheme="majorHAnsi" w:cs="Times New Roman (Body CS)"/>
          <w:b/>
          <w:caps/>
          <w:noProof/>
          <w:spacing w:val="10"/>
          <w:kern w:val="0"/>
          <w:sz w:val="20"/>
          <w:szCs w:val="26"/>
          <w:lang w:val="en-US"/>
          <w14:ligatures w14:val="none"/>
        </w:rPr>
        <w:drawing>
          <wp:inline distT="0" distB="0" distL="0" distR="0" wp14:anchorId="04DF8D1E" wp14:editId="17CCE007">
            <wp:extent cx="4858247" cy="2311785"/>
            <wp:effectExtent l="0" t="0" r="0" b="0"/>
            <wp:docPr id="731676528" name="Picture 1" descr="A snip of a design plan showing changes to Bunny Street and its intersection with Featherston Street. There is a new cycleway proposed along the eastern edge of Featherston Street, and around (but not through) the intersection into the northern edge of Bunny Street. The cycleway replaces on-street parking. The cycleway crosses a proposed raised midblock pedestrian crossing which does not have zebra markings. There is an approximate 3m central median as part of the raised crossing, and one lane of car traffic in each direction. Tactile markings are not shown on the pl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1676528" name="Picture 1" descr="A snip of a design plan showing changes to Bunny Street and its intersection with Featherston Street. There is a new cycleway proposed along the eastern edge of Featherston Street, and around (but not through) the intersection into the northern edge of Bunny Street. The cycleway replaces on-street parking. The cycleway crosses a proposed raised midblock pedestrian crossing which does not have zebra markings. There is an approximate 3m central median as part of the raised crossing, and one lane of car traffic in each direction. Tactile markings are not shown on the plan."/>
                    <pic:cNvPicPr/>
                  </pic:nvPicPr>
                  <pic:blipFill>
                    <a:blip r:embed="rId13"/>
                    <a:stretch>
                      <a:fillRect/>
                    </a:stretch>
                  </pic:blipFill>
                  <pic:spPr>
                    <a:xfrm>
                      <a:off x="0" y="0"/>
                      <a:ext cx="4862110" cy="2313623"/>
                    </a:xfrm>
                    <a:prstGeom prst="rect">
                      <a:avLst/>
                    </a:prstGeom>
                  </pic:spPr>
                </pic:pic>
              </a:graphicData>
            </a:graphic>
          </wp:inline>
        </w:drawing>
      </w:r>
    </w:p>
    <w:p w14:paraId="10C500F4" w14:textId="4425D36B" w:rsidR="006B5AE4" w:rsidRDefault="006B5AE4" w:rsidP="006B5AE4">
      <w:pPr>
        <w:pStyle w:val="Caption"/>
      </w:pPr>
      <w:bookmarkStart w:id="0" w:name="_Ref207873691"/>
      <w:r>
        <w:t xml:space="preserve">Figure </w:t>
      </w:r>
      <w:r w:rsidR="00D43B4E">
        <w:fldChar w:fldCharType="begin"/>
      </w:r>
      <w:r w:rsidR="00D43B4E">
        <w:instrText xml:space="preserve"> SEQ Figure \* ARABIC </w:instrText>
      </w:r>
      <w:r w:rsidR="00D43B4E">
        <w:fldChar w:fldCharType="separate"/>
      </w:r>
      <w:r w:rsidR="004341C3">
        <w:rPr>
          <w:noProof/>
        </w:rPr>
        <w:t>1</w:t>
      </w:r>
      <w:r w:rsidR="00D43B4E">
        <w:rPr>
          <w:noProof/>
        </w:rPr>
        <w:fldChar w:fldCharType="end"/>
      </w:r>
      <w:bookmarkEnd w:id="0"/>
      <w:r>
        <w:t xml:space="preserve"> Developed design, Bunny Street including Featherston Street intersection and proposed mid-block crossing</w:t>
      </w:r>
    </w:p>
    <w:p w14:paraId="257E8311" w14:textId="77777777" w:rsidR="006B5AE4" w:rsidRPr="006B5AE4" w:rsidRDefault="006B5AE4" w:rsidP="006B5AE4"/>
    <w:p w14:paraId="527F62C0" w14:textId="3EE1F1A5" w:rsidR="002863F4" w:rsidRDefault="002863F4" w:rsidP="002863F4">
      <w:pPr>
        <w:rPr>
          <w:lang w:val="en-US"/>
        </w:rPr>
      </w:pPr>
      <w:r w:rsidRPr="006B5AE4">
        <w:rPr>
          <w:lang w:val="en-US"/>
        </w:rPr>
        <w:t xml:space="preserve">The section of the project that includes the intersection with Featherston Street </w:t>
      </w:r>
      <w:r w:rsidR="006B5AE4">
        <w:rPr>
          <w:lang w:val="en-US"/>
        </w:rPr>
        <w:t>(</w:t>
      </w:r>
      <w:r w:rsidR="006B5AE4">
        <w:rPr>
          <w:lang w:val="en-US"/>
        </w:rPr>
        <w:fldChar w:fldCharType="begin"/>
      </w:r>
      <w:r w:rsidR="006B5AE4">
        <w:rPr>
          <w:lang w:val="en-US"/>
        </w:rPr>
        <w:instrText xml:space="preserve"> REF _Ref207873691 \h </w:instrText>
      </w:r>
      <w:r w:rsidR="006B5AE4">
        <w:rPr>
          <w:lang w:val="en-US"/>
        </w:rPr>
      </w:r>
      <w:r w:rsidR="006B5AE4">
        <w:rPr>
          <w:lang w:val="en-US"/>
        </w:rPr>
        <w:fldChar w:fldCharType="separate"/>
      </w:r>
      <w:r w:rsidR="004341C3">
        <w:t xml:space="preserve">Figure </w:t>
      </w:r>
      <w:r w:rsidR="004341C3">
        <w:rPr>
          <w:noProof/>
        </w:rPr>
        <w:t>1</w:t>
      </w:r>
      <w:r w:rsidR="006B5AE4">
        <w:rPr>
          <w:lang w:val="en-US"/>
        </w:rPr>
        <w:fldChar w:fldCharType="end"/>
      </w:r>
      <w:r w:rsidR="006B5AE4">
        <w:rPr>
          <w:lang w:val="en-US"/>
        </w:rPr>
        <w:t xml:space="preserve">) </w:t>
      </w:r>
      <w:r w:rsidRPr="006B5AE4">
        <w:rPr>
          <w:lang w:val="en-US"/>
        </w:rPr>
        <w:t xml:space="preserve">is well-designed, with little to no negative impact on pedestrians. We recommend </w:t>
      </w:r>
      <w:r w:rsidRPr="006B5AE4">
        <w:rPr>
          <w:lang w:val="en-US"/>
        </w:rPr>
        <w:lastRenderedPageBreak/>
        <w:t xml:space="preserve">that the phasing is </w:t>
      </w:r>
      <w:r w:rsidR="006B5AE4" w:rsidRPr="006B5AE4">
        <w:rPr>
          <w:lang w:val="en-US"/>
        </w:rPr>
        <w:t>checked to ensure that it allows adequate time for pedestrians crossing the western end of Bunny Street, including time to cross the new cycleway.</w:t>
      </w:r>
    </w:p>
    <w:p w14:paraId="715B91C8" w14:textId="1B77DDAC" w:rsidR="000D36BA" w:rsidRDefault="000D36BA" w:rsidP="002863F4">
      <w:pPr>
        <w:rPr>
          <w:lang w:val="en-US"/>
        </w:rPr>
      </w:pPr>
      <w:r>
        <w:rPr>
          <w:lang w:val="en-US"/>
        </w:rPr>
        <w:t>The mid-block crossing has been designed to attract pedestrians</w:t>
      </w:r>
      <w:r w:rsidR="000062FB">
        <w:rPr>
          <w:lang w:val="en-US"/>
        </w:rPr>
        <w:t xml:space="preserve"> heading towards the city </w:t>
      </w:r>
      <w:proofErr w:type="spellStart"/>
      <w:r w:rsidR="000062FB">
        <w:rPr>
          <w:lang w:val="en-US"/>
        </w:rPr>
        <w:t>centre</w:t>
      </w:r>
      <w:proofErr w:type="spellEnd"/>
      <w:r w:rsidR="000062FB">
        <w:rPr>
          <w:lang w:val="en-US"/>
        </w:rPr>
        <w:t xml:space="preserve"> from the train station. Currently pedestrians tend to cross all along Bunny Street. Therefore, the proposed formalized crossing is likely to improve safety and amenity for pedestrians.</w:t>
      </w:r>
    </w:p>
    <w:p w14:paraId="7F10851F" w14:textId="77777777" w:rsidR="00CF7A67" w:rsidRDefault="000062FB" w:rsidP="002863F4">
      <w:pPr>
        <w:rPr>
          <w:lang w:val="en-US"/>
        </w:rPr>
      </w:pPr>
      <w:r>
        <w:rPr>
          <w:lang w:val="en-US"/>
        </w:rPr>
        <w:t xml:space="preserve">As a step-free route, the crossing provides a new </w:t>
      </w:r>
      <w:r w:rsidR="00AF16CB">
        <w:rPr>
          <w:lang w:val="en-US"/>
        </w:rPr>
        <w:t xml:space="preserve">option for people who travel with mobility devices that have small </w:t>
      </w:r>
      <w:proofErr w:type="gramStart"/>
      <w:r w:rsidR="00AF16CB">
        <w:rPr>
          <w:lang w:val="en-US"/>
        </w:rPr>
        <w:t>wheels, and</w:t>
      </w:r>
      <w:proofErr w:type="gramEnd"/>
      <w:r w:rsidR="00AF16CB">
        <w:rPr>
          <w:lang w:val="en-US"/>
        </w:rPr>
        <w:t xml:space="preserve"> is likely to be convenient for many other pedestrians, including people pushing small children in prams. However, the crossing </w:t>
      </w:r>
      <w:r w:rsidR="00333C23">
        <w:rPr>
          <w:lang w:val="en-US"/>
        </w:rPr>
        <w:t xml:space="preserve">traverses the proposed bi-directional cycleway. It is not a priority crossing, so it is not as obvious to all people as a raised zebra crossing. We consider that this design is a good outcome, because there are safe, obvious, step-free crossings at both signalized intersections, </w:t>
      </w:r>
      <w:r w:rsidR="000158D5">
        <w:rPr>
          <w:lang w:val="en-US"/>
        </w:rPr>
        <w:t>approximately 100m to the left and right respectively.</w:t>
      </w:r>
      <w:r w:rsidR="00CF7A67">
        <w:rPr>
          <w:lang w:val="en-US"/>
        </w:rPr>
        <w:t xml:space="preserve"> </w:t>
      </w:r>
    </w:p>
    <w:p w14:paraId="0CC34E1C" w14:textId="294AEC6C" w:rsidR="000158D5" w:rsidRDefault="000158D5" w:rsidP="002863F4">
      <w:pPr>
        <w:rPr>
          <w:lang w:val="en-US"/>
        </w:rPr>
      </w:pPr>
      <w:r>
        <w:rPr>
          <w:lang w:val="en-US"/>
        </w:rPr>
        <w:t xml:space="preserve">Because of the complexity of the mid-block crossing environment (incorporating the cycleway), we </w:t>
      </w:r>
      <w:r>
        <w:rPr>
          <w:b/>
          <w:bCs/>
          <w:lang w:val="en-US"/>
        </w:rPr>
        <w:t xml:space="preserve">do not </w:t>
      </w:r>
      <w:r>
        <w:rPr>
          <w:lang w:val="en-US"/>
        </w:rPr>
        <w:t xml:space="preserve">recommend that directional tactiles are installed here. Rather, </w:t>
      </w:r>
      <w:r w:rsidR="003C7F14">
        <w:rPr>
          <w:lang w:val="en-US"/>
        </w:rPr>
        <w:t xml:space="preserve">people who are blind or who have low vision ought to </w:t>
      </w:r>
      <w:r w:rsidR="00461948">
        <w:rPr>
          <w:lang w:val="en-US"/>
        </w:rPr>
        <w:t xml:space="preserve">be encouraged to </w:t>
      </w:r>
      <w:r w:rsidR="003C7F14">
        <w:rPr>
          <w:lang w:val="en-US"/>
        </w:rPr>
        <w:t>use the signalized crossings at either end of Bunny Street. We do recommend warning tactiles to alert any pedestrians to the hazard as they move from pedestrian space towards the cycleway and traffic lanes.</w:t>
      </w:r>
      <w:r w:rsidR="00461948">
        <w:rPr>
          <w:lang w:val="en-US"/>
        </w:rPr>
        <w:t xml:space="preserve"> All tactile indicators should comply with Council and national regulations including RTS14: </w:t>
      </w:r>
      <w:r w:rsidR="00461948" w:rsidRPr="00CF7A67">
        <w:rPr>
          <w:lang w:val="en-US"/>
        </w:rPr>
        <w:t>Guidelines for facilities for blind and vision impaired pedestrians</w:t>
      </w:r>
      <w:r w:rsidR="00461948">
        <w:rPr>
          <w:lang w:val="en-US"/>
        </w:rPr>
        <w:t>.</w:t>
      </w:r>
    </w:p>
    <w:p w14:paraId="32D4AB7A" w14:textId="7BFC7F03" w:rsidR="00854CD5" w:rsidRDefault="00854CD5" w:rsidP="002863F4">
      <w:pPr>
        <w:rPr>
          <w:lang w:val="en-US"/>
        </w:rPr>
      </w:pPr>
      <w:r>
        <w:rPr>
          <w:lang w:val="en-US"/>
        </w:rPr>
        <w:t xml:space="preserve">Given the project’s goal of encouraging </w:t>
      </w:r>
      <w:r w:rsidR="00FC7D12">
        <w:rPr>
          <w:lang w:val="en-US"/>
        </w:rPr>
        <w:t xml:space="preserve">cycle trips, and the high pedestrian volumes to and from the train station, it may be that additional pedestrian signals are warranted in this location. It is likely that some cyclists will be frustrated having to stop for crowds of pedestrians, which could induce conflict in what is not a formal pedestrian priority location. </w:t>
      </w:r>
      <w:r w:rsidR="00784AEC">
        <w:rPr>
          <w:lang w:val="en-US"/>
        </w:rPr>
        <w:t>Mid</w:t>
      </w:r>
      <w:r w:rsidR="003330A2">
        <w:rPr>
          <w:lang w:val="en-US"/>
        </w:rPr>
        <w:t>-</w:t>
      </w:r>
      <w:r w:rsidR="00784AEC">
        <w:rPr>
          <w:lang w:val="en-US"/>
        </w:rPr>
        <w:t xml:space="preserve">block signals may ultimately be warranted in this location. If that </w:t>
      </w:r>
      <w:proofErr w:type="gramStart"/>
      <w:r w:rsidR="00784AEC">
        <w:rPr>
          <w:lang w:val="en-US"/>
        </w:rPr>
        <w:t>eventuates</w:t>
      </w:r>
      <w:proofErr w:type="gramEnd"/>
      <w:r w:rsidR="00784AEC">
        <w:rPr>
          <w:lang w:val="en-US"/>
        </w:rPr>
        <w:t xml:space="preserve">, </w:t>
      </w:r>
      <w:r w:rsidR="002A2082">
        <w:rPr>
          <w:lang w:val="en-US"/>
        </w:rPr>
        <w:t xml:space="preserve">we </w:t>
      </w:r>
      <w:proofErr w:type="gramStart"/>
      <w:r w:rsidR="002A2082">
        <w:rPr>
          <w:lang w:val="en-US"/>
        </w:rPr>
        <w:t>would recommend</w:t>
      </w:r>
      <w:proofErr w:type="gramEnd"/>
      <w:r w:rsidR="002A2082">
        <w:rPr>
          <w:lang w:val="en-US"/>
        </w:rPr>
        <w:t xml:space="preserve"> directional tactiles installed at that time.</w:t>
      </w:r>
      <w:r w:rsidR="001F38F1">
        <w:rPr>
          <w:lang w:val="en-US"/>
        </w:rPr>
        <w:t xml:space="preserve"> </w:t>
      </w:r>
    </w:p>
    <w:p w14:paraId="171A8F91" w14:textId="6771B751" w:rsidR="002A2082" w:rsidRDefault="002A2082" w:rsidP="002863F4">
      <w:pPr>
        <w:rPr>
          <w:lang w:val="en-US"/>
        </w:rPr>
      </w:pPr>
      <w:r>
        <w:rPr>
          <w:lang w:val="en-US"/>
        </w:rPr>
        <w:t xml:space="preserve">The existing bus stop outside McDonalds on the southern side of Bunny Street is used by private </w:t>
      </w:r>
      <w:r w:rsidR="00112384">
        <w:rPr>
          <w:lang w:val="en-US"/>
        </w:rPr>
        <w:t xml:space="preserve">buses including tour coaches. Buses are often parked there for hours at a time. These buses obscure visibility between pedestrians waiting to </w:t>
      </w:r>
      <w:proofErr w:type="gramStart"/>
      <w:r w:rsidR="00112384">
        <w:rPr>
          <w:lang w:val="en-US"/>
        </w:rPr>
        <w:t>cross towards</w:t>
      </w:r>
      <w:proofErr w:type="gramEnd"/>
      <w:r w:rsidR="00112384">
        <w:rPr>
          <w:lang w:val="en-US"/>
        </w:rPr>
        <w:t xml:space="preserve"> the station, and traffic headed west on Bunny Street. We recommend that the bus stop is shifted</w:t>
      </w:r>
      <w:r w:rsidR="000404BB">
        <w:rPr>
          <w:lang w:val="en-US"/>
        </w:rPr>
        <w:t xml:space="preserve"> elsewhere on this block, in conversation with those who use it. Reconfiguration of parking and loading zones on this side of Bunny Street may mitigate this issue in the </w:t>
      </w:r>
      <w:proofErr w:type="gramStart"/>
      <w:r w:rsidR="000404BB">
        <w:rPr>
          <w:lang w:val="en-US"/>
        </w:rPr>
        <w:t>short-term</w:t>
      </w:r>
      <w:proofErr w:type="gramEnd"/>
      <w:r w:rsidR="000404BB">
        <w:rPr>
          <w:lang w:val="en-US"/>
        </w:rPr>
        <w:t>. A P5 loading zone at this location would be an improvement over the bus stop, because of the length of time vehicles would likely park there.</w:t>
      </w:r>
    </w:p>
    <w:p w14:paraId="60D8EC38" w14:textId="0AA28024" w:rsidR="003C7F14" w:rsidRPr="000158D5" w:rsidRDefault="003C7F14" w:rsidP="002863F4">
      <w:pPr>
        <w:rPr>
          <w:lang w:val="en-US"/>
        </w:rPr>
      </w:pPr>
      <w:r>
        <w:rPr>
          <w:lang w:val="en-US"/>
        </w:rPr>
        <w:t xml:space="preserve">We have no specific concerns with the remainder of Bunny Street. The cycleway separators are theoretical hazards for anyone crossing the street away from the three </w:t>
      </w:r>
      <w:r>
        <w:rPr>
          <w:lang w:val="en-US"/>
        </w:rPr>
        <w:lastRenderedPageBreak/>
        <w:t xml:space="preserve">marked crossing locations, but people choosing to do that </w:t>
      </w:r>
      <w:r w:rsidR="00311FA4">
        <w:rPr>
          <w:lang w:val="en-US"/>
        </w:rPr>
        <w:t>are likely to be aware of that risk and are not without other, safer options.</w:t>
      </w:r>
    </w:p>
    <w:p w14:paraId="6A0A4D34" w14:textId="32B7276B" w:rsidR="00097331" w:rsidRDefault="00097331" w:rsidP="00097331">
      <w:pPr>
        <w:ind w:right="2174"/>
        <w:rPr>
          <w:rFonts w:asciiTheme="majorHAnsi" w:hAnsiTheme="majorHAnsi" w:cs="Times New Roman (Body CS)"/>
          <w:b/>
          <w:caps/>
          <w:spacing w:val="10"/>
          <w:kern w:val="0"/>
          <w:sz w:val="20"/>
          <w:szCs w:val="26"/>
          <w:lang w:val="en-US"/>
          <w14:ligatures w14:val="none"/>
        </w:rPr>
      </w:pPr>
      <w:r>
        <w:rPr>
          <w:rFonts w:asciiTheme="majorHAnsi" w:hAnsiTheme="majorHAnsi" w:cs="Times New Roman (Body CS)"/>
          <w:b/>
          <w:caps/>
          <w:spacing w:val="10"/>
          <w:kern w:val="0"/>
          <w:sz w:val="20"/>
          <w:szCs w:val="26"/>
          <w:lang w:val="en-US"/>
          <w14:ligatures w14:val="none"/>
        </w:rPr>
        <w:t>waterloo quay intersection and lady elizabeth lane</w:t>
      </w:r>
    </w:p>
    <w:p w14:paraId="288E18BD" w14:textId="77777777" w:rsidR="00C058C7" w:rsidRDefault="006A2864" w:rsidP="006A2864">
      <w:pPr>
        <w:rPr>
          <w:lang w:val="en-US"/>
        </w:rPr>
      </w:pPr>
      <w:r>
        <w:rPr>
          <w:lang w:val="en-US"/>
        </w:rPr>
        <w:t xml:space="preserve">The design of Lady Elizabeth Lane approaching Waterloo Quay </w:t>
      </w:r>
      <w:r w:rsidR="00C058C7">
        <w:rPr>
          <w:lang w:val="en-US"/>
        </w:rPr>
        <w:t xml:space="preserve">is largely an improvement </w:t>
      </w:r>
      <w:proofErr w:type="gramStart"/>
      <w:r w:rsidR="00C058C7">
        <w:rPr>
          <w:lang w:val="en-US"/>
        </w:rPr>
        <w:t>on</w:t>
      </w:r>
      <w:proofErr w:type="gramEnd"/>
      <w:r w:rsidR="00C058C7">
        <w:rPr>
          <w:lang w:val="en-US"/>
        </w:rPr>
        <w:t xml:space="preserve"> the existing situation because it begins to separate cyclists from pedestrians. We believe that this opportunity could be used to improve accessibility further. In particular, the strong building edge around the brick apartment building in this location provides a clear accessible route, so long as it is indeed clear.</w:t>
      </w:r>
    </w:p>
    <w:p w14:paraId="2594A20A" w14:textId="4E43CE5D" w:rsidR="001F7E01" w:rsidRDefault="001F7E01" w:rsidP="006A2864">
      <w:pPr>
        <w:rPr>
          <w:lang w:val="en-US"/>
        </w:rPr>
      </w:pPr>
      <w:r>
        <w:rPr>
          <w:lang w:val="en-US"/>
        </w:rPr>
        <w:t>We recommend that the phase for pedestrians to cross Waterloo Quay is lengthened from its current timing. There is not enough time for slower pedestrians to cross without time pressure. Given the high pedestrian volumes and strategic importance of this area as a pedestrian route, including to and from the ferry terminal and train station, a longer phase time is justified.</w:t>
      </w:r>
    </w:p>
    <w:p w14:paraId="23A0A9E2" w14:textId="74D875C3" w:rsidR="006A2864" w:rsidRDefault="00C058C7" w:rsidP="006A2864">
      <w:pPr>
        <w:rPr>
          <w:lang w:val="en-US"/>
        </w:rPr>
      </w:pPr>
      <w:r>
        <w:rPr>
          <w:lang w:val="en-US"/>
        </w:rPr>
        <w:t xml:space="preserve">To promote separation of pedestrians and cyclists </w:t>
      </w:r>
      <w:r w:rsidR="00A436D5">
        <w:rPr>
          <w:lang w:val="en-US"/>
        </w:rPr>
        <w:t xml:space="preserve">on Lady Elizabeth Lane we recommend moving the </w:t>
      </w:r>
      <w:r w:rsidR="006A2864" w:rsidRPr="006A2864">
        <w:rPr>
          <w:lang w:val="en-US"/>
        </w:rPr>
        <w:t xml:space="preserve">garden and e-scooter </w:t>
      </w:r>
      <w:proofErr w:type="gramStart"/>
      <w:r w:rsidR="006A2864" w:rsidRPr="006A2864">
        <w:rPr>
          <w:lang w:val="en-US"/>
        </w:rPr>
        <w:t>parking</w:t>
      </w:r>
      <w:proofErr w:type="gramEnd"/>
      <w:r w:rsidR="006A2864" w:rsidRPr="006A2864">
        <w:rPr>
          <w:lang w:val="en-US"/>
        </w:rPr>
        <w:t xml:space="preserve"> </w:t>
      </w:r>
      <w:r w:rsidR="00A436D5">
        <w:rPr>
          <w:lang w:val="en-US"/>
        </w:rPr>
        <w:t>shown on the plan (</w:t>
      </w:r>
      <w:r w:rsidR="00A436D5">
        <w:rPr>
          <w:lang w:val="en-US"/>
        </w:rPr>
        <w:fldChar w:fldCharType="begin"/>
      </w:r>
      <w:r w:rsidR="00A436D5">
        <w:rPr>
          <w:lang w:val="en-US"/>
        </w:rPr>
        <w:instrText xml:space="preserve"> REF _Ref207875821 \h </w:instrText>
      </w:r>
      <w:r w:rsidR="00A436D5">
        <w:rPr>
          <w:lang w:val="en-US"/>
        </w:rPr>
      </w:r>
      <w:r w:rsidR="00A436D5">
        <w:rPr>
          <w:lang w:val="en-US"/>
        </w:rPr>
        <w:fldChar w:fldCharType="separate"/>
      </w:r>
      <w:r w:rsidR="004341C3">
        <w:t xml:space="preserve">Figure </w:t>
      </w:r>
      <w:r w:rsidR="004341C3">
        <w:rPr>
          <w:noProof/>
        </w:rPr>
        <w:t>2</w:t>
      </w:r>
      <w:r w:rsidR="00A436D5">
        <w:rPr>
          <w:lang w:val="en-US"/>
        </w:rPr>
        <w:fldChar w:fldCharType="end"/>
      </w:r>
      <w:r w:rsidR="00A436D5">
        <w:rPr>
          <w:lang w:val="en-US"/>
        </w:rPr>
        <w:t xml:space="preserve">) </w:t>
      </w:r>
      <w:r w:rsidR="006A2864" w:rsidRPr="006A2864">
        <w:rPr>
          <w:lang w:val="en-US"/>
        </w:rPr>
        <w:t>to a concrete-separated strip between the cycleway and building edge</w:t>
      </w:r>
      <w:r w:rsidR="00A436D5">
        <w:rPr>
          <w:lang w:val="en-US"/>
        </w:rPr>
        <w:t>. This would provide</w:t>
      </w:r>
      <w:r w:rsidR="006A2864" w:rsidRPr="006A2864">
        <w:rPr>
          <w:lang w:val="en-US"/>
        </w:rPr>
        <w:t xml:space="preserve"> a</w:t>
      </w:r>
      <w:r w:rsidR="00A436D5">
        <w:rPr>
          <w:lang w:val="en-US"/>
        </w:rPr>
        <w:t xml:space="preserve"> safe, obvious,</w:t>
      </w:r>
      <w:r w:rsidR="006A2864" w:rsidRPr="006A2864">
        <w:rPr>
          <w:lang w:val="en-US"/>
        </w:rPr>
        <w:t xml:space="preserve"> accessible route along and around the apartment building edge</w:t>
      </w:r>
      <w:r w:rsidR="00A436D5">
        <w:rPr>
          <w:lang w:val="en-US"/>
        </w:rPr>
        <w:t xml:space="preserve"> towards the footpath on </w:t>
      </w:r>
      <w:proofErr w:type="gramStart"/>
      <w:r w:rsidR="00A436D5">
        <w:rPr>
          <w:lang w:val="en-US"/>
        </w:rPr>
        <w:t>the building’s</w:t>
      </w:r>
      <w:proofErr w:type="gramEnd"/>
      <w:r w:rsidR="00A436D5">
        <w:rPr>
          <w:lang w:val="en-US"/>
        </w:rPr>
        <w:t xml:space="preserve"> eastern side.</w:t>
      </w:r>
    </w:p>
    <w:p w14:paraId="65A20C4E" w14:textId="01FF989E" w:rsidR="006A2864" w:rsidRPr="006A2864" w:rsidRDefault="00A70C7A" w:rsidP="006A2864">
      <w:pPr>
        <w:rPr>
          <w:lang w:val="en-US"/>
        </w:rPr>
      </w:pPr>
      <w:r>
        <w:rPr>
          <w:lang w:val="en-US"/>
        </w:rPr>
        <w:t xml:space="preserve">The area at the intersection of Lady Elizabeth Lane and Waterloo Quay is </w:t>
      </w:r>
      <w:r w:rsidR="00501FF5">
        <w:rPr>
          <w:lang w:val="en-US"/>
        </w:rPr>
        <w:t xml:space="preserve">inevitably a shared space because of the nature of the waterfront / train station environment. We recommend that the difference between shared and unshared paths are made more explicit. </w:t>
      </w:r>
      <w:proofErr w:type="gramStart"/>
      <w:r w:rsidR="00501FF5">
        <w:rPr>
          <w:lang w:val="en-US"/>
        </w:rPr>
        <w:t>To that end</w:t>
      </w:r>
      <w:proofErr w:type="gramEnd"/>
      <w:r w:rsidR="00501FF5">
        <w:rPr>
          <w:lang w:val="en-US"/>
        </w:rPr>
        <w:t>, we recommend p</w:t>
      </w:r>
      <w:r w:rsidR="006A2864" w:rsidRPr="006A2864">
        <w:rPr>
          <w:lang w:val="en-US"/>
        </w:rPr>
        <w:t>aint</w:t>
      </w:r>
      <w:r w:rsidR="00501FF5">
        <w:rPr>
          <w:lang w:val="en-US"/>
        </w:rPr>
        <w:t>ing</w:t>
      </w:r>
      <w:r w:rsidR="006A2864" w:rsidRPr="006A2864">
        <w:rPr>
          <w:lang w:val="en-US"/>
        </w:rPr>
        <w:t xml:space="preserve"> the cycleway in Lady Elizabeth Lane to mark the separated and shared zones</w:t>
      </w:r>
      <w:r w:rsidR="00501FF5">
        <w:rPr>
          <w:lang w:val="en-US"/>
        </w:rPr>
        <w:t xml:space="preserve">. </w:t>
      </w:r>
      <w:r w:rsidR="00061DB9">
        <w:rPr>
          <w:lang w:val="en-US"/>
        </w:rPr>
        <w:t xml:space="preserve">Without this marking we expect that more people will ride bicycles straight along the building edge, which is much better </w:t>
      </w:r>
      <w:r w:rsidR="005055EB">
        <w:rPr>
          <w:lang w:val="en-US"/>
        </w:rPr>
        <w:t>kept as an accessible walking route.</w:t>
      </w:r>
    </w:p>
    <w:p w14:paraId="2375064E" w14:textId="243B3F06" w:rsidR="00DC68E3" w:rsidRDefault="005055EB" w:rsidP="001F7E01">
      <w:pPr>
        <w:rPr>
          <w:lang w:val="en-US"/>
        </w:rPr>
      </w:pPr>
      <w:r>
        <w:rPr>
          <w:lang w:val="en-US"/>
        </w:rPr>
        <w:t xml:space="preserve">Despite these recommendations it is likely that many disabled people will find it difficult and intimidating to navigate between the intersection and the accessible path along Lady Elizabeth Lane. </w:t>
      </w:r>
      <w:proofErr w:type="gramStart"/>
      <w:r>
        <w:rPr>
          <w:lang w:val="en-US"/>
        </w:rPr>
        <w:t>Therefore</w:t>
      </w:r>
      <w:proofErr w:type="gramEnd"/>
      <w:r>
        <w:rPr>
          <w:lang w:val="en-US"/>
        </w:rPr>
        <w:t xml:space="preserve"> we recommend that </w:t>
      </w:r>
      <w:r w:rsidR="006A2864" w:rsidRPr="006A2864">
        <w:rPr>
          <w:lang w:val="en-US"/>
        </w:rPr>
        <w:t xml:space="preserve">tactile wayfinding guidance (e.g. directional tactiles) </w:t>
      </w:r>
      <w:r>
        <w:rPr>
          <w:lang w:val="en-US"/>
        </w:rPr>
        <w:t xml:space="preserve">is installed </w:t>
      </w:r>
      <w:r w:rsidR="006A2864" w:rsidRPr="006A2864">
        <w:rPr>
          <w:lang w:val="en-US"/>
        </w:rPr>
        <w:t xml:space="preserve">between the building edge and </w:t>
      </w:r>
      <w:r>
        <w:rPr>
          <w:lang w:val="en-US"/>
        </w:rPr>
        <w:t xml:space="preserve">the </w:t>
      </w:r>
      <w:r w:rsidR="006A2864" w:rsidRPr="006A2864">
        <w:rPr>
          <w:lang w:val="en-US"/>
        </w:rPr>
        <w:t xml:space="preserve">Waterloo Quay </w:t>
      </w:r>
      <w:proofErr w:type="spellStart"/>
      <w:r w:rsidR="006A2864" w:rsidRPr="006A2864">
        <w:rPr>
          <w:lang w:val="en-US"/>
        </w:rPr>
        <w:t>kerb</w:t>
      </w:r>
      <w:proofErr w:type="spellEnd"/>
      <w:r>
        <w:rPr>
          <w:lang w:val="en-US"/>
        </w:rPr>
        <w:t xml:space="preserve">. Without this guidance it is unlikely that a blind person </w:t>
      </w:r>
      <w:r w:rsidR="008A3342">
        <w:rPr>
          <w:lang w:val="en-US"/>
        </w:rPr>
        <w:t xml:space="preserve">unfamiliar with the area, or in a throng of pedestrians and cyclists, </w:t>
      </w:r>
      <w:r>
        <w:rPr>
          <w:lang w:val="en-US"/>
        </w:rPr>
        <w:t xml:space="preserve">would </w:t>
      </w:r>
      <w:r w:rsidR="008A3342">
        <w:rPr>
          <w:lang w:val="en-US"/>
        </w:rPr>
        <w:t xml:space="preserve">be able to navigate. Further, wayfinding tactiles would alert other street users to the possible presence of a blind person, or others </w:t>
      </w:r>
      <w:r w:rsidR="00BD5F1B">
        <w:rPr>
          <w:lang w:val="en-US"/>
        </w:rPr>
        <w:t>who cannot easily and comfortably move through spaces like this.</w:t>
      </w:r>
    </w:p>
    <w:p w14:paraId="37572A28" w14:textId="631C59E0" w:rsidR="00286B26" w:rsidRDefault="00286B26" w:rsidP="001F7E01">
      <w:r>
        <w:rPr>
          <w:lang w:val="en-US"/>
        </w:rPr>
        <w:t xml:space="preserve">The flow of traffic through this part of central Wellington is likely to change after this project’s construction. We recommend monitoring in the immediate and longer-term aftermath, to review signal phasing so that </w:t>
      </w:r>
      <w:r w:rsidR="0052620F">
        <w:rPr>
          <w:lang w:val="en-US"/>
        </w:rPr>
        <w:t xml:space="preserve">pedestrian and cyclist </w:t>
      </w:r>
      <w:r w:rsidR="00692BD0">
        <w:rPr>
          <w:lang w:val="en-US"/>
        </w:rPr>
        <w:t>levels of service (without unnecessary delay) are</w:t>
      </w:r>
      <w:r w:rsidR="0052620F">
        <w:rPr>
          <w:lang w:val="en-US"/>
        </w:rPr>
        <w:t xml:space="preserve"> maintained.</w:t>
      </w:r>
    </w:p>
    <w:p w14:paraId="5DB4545A" w14:textId="50CA5FCD" w:rsidR="00DC68E3" w:rsidRDefault="00DC68E3" w:rsidP="00DC68E3">
      <w:pPr>
        <w:pStyle w:val="Caption"/>
        <w:rPr>
          <w:rFonts w:asciiTheme="majorHAnsi" w:hAnsiTheme="majorHAnsi" w:cs="Times New Roman (Body CS)"/>
          <w:b/>
          <w:caps/>
          <w:spacing w:val="10"/>
          <w:kern w:val="0"/>
          <w:sz w:val="20"/>
          <w:szCs w:val="26"/>
          <w:lang w:val="en-US"/>
          <w14:ligatures w14:val="none"/>
        </w:rPr>
      </w:pPr>
      <w:bookmarkStart w:id="1" w:name="_Ref207875821"/>
      <w:r>
        <w:lastRenderedPageBreak/>
        <w:t xml:space="preserve">Figure </w:t>
      </w:r>
      <w:r w:rsidR="00D43B4E">
        <w:fldChar w:fldCharType="begin"/>
      </w:r>
      <w:r w:rsidR="00D43B4E">
        <w:instrText xml:space="preserve"> SEQ Figure \* ARABIC </w:instrText>
      </w:r>
      <w:r w:rsidR="00D43B4E">
        <w:fldChar w:fldCharType="separate"/>
      </w:r>
      <w:r w:rsidR="004341C3">
        <w:rPr>
          <w:noProof/>
        </w:rPr>
        <w:t>2</w:t>
      </w:r>
      <w:r w:rsidR="00D43B4E">
        <w:rPr>
          <w:noProof/>
        </w:rPr>
        <w:fldChar w:fldCharType="end"/>
      </w:r>
      <w:bookmarkEnd w:id="1"/>
      <w:r>
        <w:t xml:space="preserve"> Lady Elizabeth Lane approach to Waterloo Quay</w:t>
      </w:r>
      <w:r w:rsidR="00FA2A2A" w:rsidRPr="00DC68E3">
        <w:rPr>
          <w:rFonts w:asciiTheme="majorHAnsi" w:hAnsiTheme="majorHAnsi" w:cs="Times New Roman (Body CS)"/>
          <w:b/>
          <w:caps/>
          <w:noProof/>
          <w:spacing w:val="10"/>
          <w:kern w:val="0"/>
          <w:sz w:val="20"/>
          <w:szCs w:val="26"/>
          <w:lang w:val="en-US"/>
          <w14:ligatures w14:val="none"/>
        </w:rPr>
        <w:drawing>
          <wp:inline distT="0" distB="0" distL="0" distR="0" wp14:anchorId="0B97C578" wp14:editId="587F32F5">
            <wp:extent cx="5230368" cy="2658645"/>
            <wp:effectExtent l="0" t="0" r="8890" b="8890"/>
            <wp:docPr id="602080292" name="Picture 1" descr="A snip from a design plan showing a street (Lady Elizabeth Lane) as it curves around a building edge and intersects with Waterloo Quay. The deisgn shows a kerb extension to reallocate road space to footpath space. There are gardens and escooter parking shown on the plans. There is a small amount of cycleway paint at either end of the cycleway. The plans suggest a shared walking and cycling situation for approximately 40m to 50m. No tactiles are show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2080292" name="Picture 1" descr="A snip from a design plan showing a street (Lady Elizabeth Lane) as it curves around a building edge and intersects with Waterloo Quay. The deisgn shows a kerb extension to reallocate road space to footpath space. There are gardens and escooter parking shown on the plans. There is a small amount of cycleway paint at either end of the cycleway. The plans suggest a shared walking and cycling situation for approximately 40m to 50m. No tactiles are shown."/>
                    <pic:cNvPicPr/>
                  </pic:nvPicPr>
                  <pic:blipFill>
                    <a:blip r:embed="rId14"/>
                    <a:stretch>
                      <a:fillRect/>
                    </a:stretch>
                  </pic:blipFill>
                  <pic:spPr>
                    <a:xfrm>
                      <a:off x="0" y="0"/>
                      <a:ext cx="5233843" cy="2660411"/>
                    </a:xfrm>
                    <a:prstGeom prst="rect">
                      <a:avLst/>
                    </a:prstGeom>
                  </pic:spPr>
                </pic:pic>
              </a:graphicData>
            </a:graphic>
          </wp:inline>
        </w:drawing>
      </w:r>
    </w:p>
    <w:p w14:paraId="6A0C7EFA" w14:textId="31C47A7D" w:rsidR="00097331" w:rsidRDefault="00470257" w:rsidP="00220C3C">
      <w:pPr>
        <w:ind w:right="2174"/>
        <w:rPr>
          <w:rFonts w:asciiTheme="majorHAnsi" w:hAnsiTheme="majorHAnsi" w:cs="Times New Roman (Body CS)"/>
          <w:b/>
          <w:caps/>
          <w:spacing w:val="10"/>
          <w:kern w:val="0"/>
          <w:sz w:val="20"/>
          <w:szCs w:val="26"/>
          <w:lang w:val="en-US"/>
          <w14:ligatures w14:val="none"/>
        </w:rPr>
      </w:pPr>
      <w:r>
        <w:rPr>
          <w:rFonts w:asciiTheme="majorHAnsi" w:hAnsiTheme="majorHAnsi" w:cs="Times New Roman (Body CS)"/>
          <w:b/>
          <w:caps/>
          <w:spacing w:val="10"/>
          <w:kern w:val="0"/>
          <w:sz w:val="20"/>
          <w:szCs w:val="26"/>
          <w:lang w:val="en-US"/>
          <w14:ligatures w14:val="none"/>
        </w:rPr>
        <w:t>other recommendations</w:t>
      </w:r>
    </w:p>
    <w:p w14:paraId="456A55AC" w14:textId="77777777" w:rsidR="000C00F8" w:rsidRDefault="000C00F8" w:rsidP="00470257">
      <w:pPr>
        <w:rPr>
          <w:b/>
          <w:bCs/>
          <w:lang w:val="en-US"/>
        </w:rPr>
      </w:pPr>
      <w:r>
        <w:rPr>
          <w:b/>
          <w:bCs/>
          <w:lang w:val="en-US"/>
        </w:rPr>
        <w:t>Post-construction audit</w:t>
      </w:r>
    </w:p>
    <w:p w14:paraId="1E67529D" w14:textId="7732D7E5" w:rsidR="000C00F8" w:rsidRPr="000C00F8" w:rsidRDefault="000C00F8" w:rsidP="00470257">
      <w:pPr>
        <w:rPr>
          <w:lang w:val="en-US"/>
        </w:rPr>
      </w:pPr>
      <w:r>
        <w:rPr>
          <w:lang w:val="en-US"/>
        </w:rPr>
        <w:t xml:space="preserve">We recommend that an on-site audit is conducted with representatives from the contractor, Wellington City Council, and local disabled people, to identify any outstanding issues. The purpose of </w:t>
      </w:r>
      <w:r w:rsidR="00461948">
        <w:rPr>
          <w:lang w:val="en-US"/>
        </w:rPr>
        <w:t>involving</w:t>
      </w:r>
      <w:r>
        <w:rPr>
          <w:lang w:val="en-US"/>
        </w:rPr>
        <w:t xml:space="preserve"> multiple stakeholders is so that the audit can double as </w:t>
      </w:r>
      <w:r w:rsidR="000D36BA">
        <w:rPr>
          <w:lang w:val="en-US"/>
        </w:rPr>
        <w:t>training for the contractor to understand not just what is required, but why those details matter.</w:t>
      </w:r>
    </w:p>
    <w:p w14:paraId="14E1E2DF" w14:textId="1B6575DD" w:rsidR="00470257" w:rsidRPr="00470257" w:rsidRDefault="00470257" w:rsidP="00470257">
      <w:pPr>
        <w:rPr>
          <w:b/>
          <w:bCs/>
          <w:lang w:val="en-US"/>
        </w:rPr>
      </w:pPr>
      <w:r>
        <w:rPr>
          <w:b/>
          <w:bCs/>
          <w:lang w:val="en-US"/>
        </w:rPr>
        <w:t>The role of tactiles for wayfinding</w:t>
      </w:r>
    </w:p>
    <w:p w14:paraId="4DCC8ADE" w14:textId="262EA22C" w:rsidR="00470257" w:rsidRPr="00470257" w:rsidRDefault="00470257" w:rsidP="00470257">
      <w:pPr>
        <w:rPr>
          <w:lang w:val="en-US"/>
        </w:rPr>
      </w:pPr>
      <w:r>
        <w:rPr>
          <w:lang w:val="en-US"/>
        </w:rPr>
        <w:t xml:space="preserve">On New Zealand streets, tactile indicators are usually used for two reasons: to indicate a hazard, and to guide people towards a crossing location. </w:t>
      </w:r>
      <w:r w:rsidR="00EE5211">
        <w:rPr>
          <w:lang w:val="en-US"/>
        </w:rPr>
        <w:t xml:space="preserve">We consider that a third use for tactiles may be beneficial: for wayfinding guidance through complex open spaces. The situation around Lady Elizabeth Lane is a good example of where a brief section of wayfinding tactile guidance would help people who are blind or who have low vision to quickly find the accessible path ‘through the </w:t>
      </w:r>
      <w:proofErr w:type="gramStart"/>
      <w:r w:rsidR="00EE5211">
        <w:rPr>
          <w:lang w:val="en-US"/>
        </w:rPr>
        <w:t>mess’.</w:t>
      </w:r>
      <w:proofErr w:type="gramEnd"/>
      <w:r w:rsidR="00EE5211">
        <w:rPr>
          <w:lang w:val="en-US"/>
        </w:rPr>
        <w:t xml:space="preserve"> Without any tactile guidance, </w:t>
      </w:r>
      <w:r w:rsidR="00CF21A9">
        <w:rPr>
          <w:lang w:val="en-US"/>
        </w:rPr>
        <w:t xml:space="preserve">busy street crossings that are designed to attract a mix of pedestrians and people riding scooters, cycles, and other devices are inherently intimidating and dangerous for blind people. </w:t>
      </w:r>
      <w:r w:rsidR="006503CB">
        <w:rPr>
          <w:lang w:val="en-US"/>
        </w:rPr>
        <w:t xml:space="preserve">Such situations </w:t>
      </w:r>
      <w:r w:rsidR="001A6643">
        <w:rPr>
          <w:lang w:val="en-US"/>
        </w:rPr>
        <w:t>cannot</w:t>
      </w:r>
      <w:r w:rsidR="006503CB">
        <w:rPr>
          <w:lang w:val="en-US"/>
        </w:rPr>
        <w:t xml:space="preserve"> always be avoided in design, so we recommend that Wellington City lead a conversation about ways to mitigate their impact on the people who are otherwise excluded from these spaces.</w:t>
      </w:r>
      <w:r w:rsidR="00CF21A9">
        <w:rPr>
          <w:lang w:val="en-US"/>
        </w:rPr>
        <w:t xml:space="preserve"> </w:t>
      </w:r>
    </w:p>
    <w:p w14:paraId="2483F3F9" w14:textId="1EEE6951" w:rsidR="00291D90" w:rsidRPr="00291D90" w:rsidRDefault="00291D90" w:rsidP="00291D90">
      <w:pPr>
        <w:spacing w:line="259" w:lineRule="auto"/>
        <w:rPr>
          <w:b/>
          <w:bCs/>
        </w:rPr>
      </w:pPr>
      <w:r w:rsidRPr="00291D90">
        <w:rPr>
          <w:b/>
          <w:bCs/>
        </w:rPr>
        <w:t>Wayfinding audit between station and waterfront</w:t>
      </w:r>
    </w:p>
    <w:p w14:paraId="446A2CA3" w14:textId="46DA9259" w:rsidR="00291D90" w:rsidRDefault="004A3F6A" w:rsidP="00291D90">
      <w:pPr>
        <w:rPr>
          <w:lang w:val="en-US"/>
        </w:rPr>
      </w:pPr>
      <w:r>
        <w:rPr>
          <w:lang w:val="en-US"/>
        </w:rPr>
        <w:t>The project promotes access for cyclists and ped</w:t>
      </w:r>
      <w:r w:rsidR="003E00F0">
        <w:rPr>
          <w:lang w:val="en-US"/>
        </w:rPr>
        <w:t>e</w:t>
      </w:r>
      <w:r>
        <w:rPr>
          <w:lang w:val="en-US"/>
        </w:rPr>
        <w:t xml:space="preserve">strians between central Wellington, in particular the train station, and the waterfront. The route is already popular and likely to increase in popularity </w:t>
      </w:r>
      <w:proofErr w:type="gramStart"/>
      <w:r w:rsidR="003E00F0">
        <w:rPr>
          <w:lang w:val="en-US"/>
        </w:rPr>
        <w:t>as a result of</w:t>
      </w:r>
      <w:proofErr w:type="gramEnd"/>
      <w:r w:rsidR="003E00F0">
        <w:rPr>
          <w:lang w:val="en-US"/>
        </w:rPr>
        <w:t xml:space="preserve"> this project. This is good, but the</w:t>
      </w:r>
      <w:r w:rsidR="007A394E">
        <w:rPr>
          <w:lang w:val="en-US"/>
        </w:rPr>
        <w:t>re is high</w:t>
      </w:r>
      <w:r>
        <w:rPr>
          <w:lang w:val="en-US"/>
        </w:rPr>
        <w:t xml:space="preserve"> potential for anxiety and discomfort </w:t>
      </w:r>
      <w:r w:rsidR="003E00F0">
        <w:rPr>
          <w:lang w:val="en-US"/>
        </w:rPr>
        <w:t>at the Lady Elizabeth Lane approach to Waterloo Quay</w:t>
      </w:r>
      <w:r w:rsidR="007A394E">
        <w:rPr>
          <w:lang w:val="en-US"/>
        </w:rPr>
        <w:t xml:space="preserve">. We expect that people who are familiar with the area, including disabled people, </w:t>
      </w:r>
      <w:r w:rsidR="007A394E">
        <w:rPr>
          <w:lang w:val="en-US"/>
        </w:rPr>
        <w:lastRenderedPageBreak/>
        <w:t>will decide for themselves whether to use this route or not</w:t>
      </w:r>
      <w:r w:rsidR="00594D46">
        <w:rPr>
          <w:lang w:val="en-US"/>
        </w:rPr>
        <w:t>. For many disabled people, they are likely to choose a different route to and from the waterfront once they are familiar with the busy interactions inherent at Lady Elizabeth Lane.</w:t>
      </w:r>
    </w:p>
    <w:p w14:paraId="4D4218EE" w14:textId="042B63B8" w:rsidR="00AD244A" w:rsidRDefault="00594D46" w:rsidP="0052620F">
      <w:pPr>
        <w:rPr>
          <w:lang w:val="en-US"/>
        </w:rPr>
      </w:pPr>
      <w:r>
        <w:rPr>
          <w:lang w:val="en-US"/>
        </w:rPr>
        <w:t xml:space="preserve">However, for people new to Wellington or to these streets, the potential for </w:t>
      </w:r>
      <w:r w:rsidR="004F1DFF">
        <w:rPr>
          <w:lang w:val="en-US"/>
        </w:rPr>
        <w:t xml:space="preserve">anxiety, discomfort, and collision with faster-moving people on cycles and other devices is real. We therefore recommend that a wayfinding audit is done </w:t>
      </w:r>
      <w:r w:rsidR="00DA00EA">
        <w:rPr>
          <w:lang w:val="en-US"/>
        </w:rPr>
        <w:t xml:space="preserve">for access between the waterfront and Wellington train station. Local disabled people will be best able to advise on how people might like to access information about their route options, including people newly arrived by train into Wellington. </w:t>
      </w:r>
      <w:r w:rsidR="00815AB1">
        <w:rPr>
          <w:lang w:val="en-US"/>
        </w:rPr>
        <w:t xml:space="preserve">This could include local and domestic tourists, people visiting family or friends in Greater Wellington or traveling for work, and new migrants to the city. For a central train station in </w:t>
      </w:r>
      <w:proofErr w:type="gramStart"/>
      <w:r w:rsidR="00815AB1">
        <w:rPr>
          <w:lang w:val="en-US"/>
        </w:rPr>
        <w:t>a capital</w:t>
      </w:r>
      <w:proofErr w:type="gramEnd"/>
      <w:r w:rsidR="00815AB1">
        <w:rPr>
          <w:lang w:val="en-US"/>
        </w:rPr>
        <w:t xml:space="preserve"> city, a welcoming and inclusive first impression is important. </w:t>
      </w:r>
    </w:p>
    <w:p w14:paraId="3888F136" w14:textId="56A57AFF" w:rsidR="00D10D61" w:rsidRPr="00590F8D" w:rsidRDefault="00590F8D" w:rsidP="00590F8D">
      <w:pPr>
        <w:spacing w:line="259" w:lineRule="auto"/>
        <w:rPr>
          <w:b/>
          <w:bCs/>
        </w:rPr>
      </w:pPr>
      <w:r>
        <w:rPr>
          <w:b/>
          <w:bCs/>
        </w:rPr>
        <w:t>Closing</w:t>
      </w:r>
      <w:r w:rsidR="00D10D61" w:rsidRPr="00590F8D">
        <w:rPr>
          <w:b/>
          <w:bCs/>
        </w:rPr>
        <w:t xml:space="preserve"> Bunny Street</w:t>
      </w:r>
      <w:r>
        <w:rPr>
          <w:b/>
          <w:bCs/>
        </w:rPr>
        <w:t xml:space="preserve"> to through-traffic</w:t>
      </w:r>
    </w:p>
    <w:p w14:paraId="2A8642A1" w14:textId="3755B43C" w:rsidR="00D10D61" w:rsidRDefault="00D10D61" w:rsidP="0052620F">
      <w:r>
        <w:rPr>
          <w:lang w:val="en-US"/>
        </w:rPr>
        <w:t xml:space="preserve">In the longer term, it </w:t>
      </w:r>
      <w:r w:rsidR="00287CDC">
        <w:rPr>
          <w:lang w:val="en-US"/>
        </w:rPr>
        <w:t xml:space="preserve">seems logical to reclaim the section of Bunny Street between railway station accessways as pedestrian and cyclist space. </w:t>
      </w:r>
      <w:r w:rsidR="007A5D89">
        <w:rPr>
          <w:lang w:val="en-US"/>
        </w:rPr>
        <w:t xml:space="preserve">As an entry point to the capital city, the station and its precinct attract a lot of pedestrians, including many new to the city. </w:t>
      </w:r>
      <w:r w:rsidR="00514A29">
        <w:rPr>
          <w:lang w:val="en-US"/>
        </w:rPr>
        <w:t>Their access and inclusion would be improved if through-traffic were removed from Bunny Street</w:t>
      </w:r>
      <w:r w:rsidR="00590F8D">
        <w:rPr>
          <w:lang w:val="en-US"/>
        </w:rPr>
        <w:t>: pedestrians have no option but to exit the precinct somehow, whereas vehicular traffic ha</w:t>
      </w:r>
      <w:r w:rsidR="00CB7B62">
        <w:rPr>
          <w:lang w:val="en-US"/>
        </w:rPr>
        <w:t>s</w:t>
      </w:r>
      <w:r w:rsidR="00590F8D">
        <w:rPr>
          <w:lang w:val="en-US"/>
        </w:rPr>
        <w:t xml:space="preserve"> other ways to navigate this area.</w:t>
      </w:r>
    </w:p>
    <w:p w14:paraId="0E378D44" w14:textId="77777777" w:rsidR="00AD244A" w:rsidRDefault="00AD244A" w:rsidP="00AD244A">
      <w:pPr>
        <w:ind w:right="2174"/>
      </w:pPr>
    </w:p>
    <w:p w14:paraId="53D40EA2" w14:textId="77777777" w:rsidR="006B5AE4" w:rsidRDefault="006B5AE4">
      <w:pPr>
        <w:rPr>
          <w:rFonts w:asciiTheme="majorHAnsi" w:hAnsiTheme="majorHAnsi" w:cs="Times New Roman (Body CS)"/>
          <w:b/>
          <w:caps/>
          <w:color w:val="000000" w:themeColor="text1"/>
          <w:spacing w:val="10"/>
          <w:kern w:val="0"/>
          <w:sz w:val="20"/>
          <w:szCs w:val="26"/>
          <w:lang w:val="en-US"/>
          <w14:ligatures w14:val="none"/>
        </w:rPr>
      </w:pPr>
      <w:r>
        <w:br w:type="page"/>
      </w:r>
    </w:p>
    <w:p w14:paraId="38663A36" w14:textId="08FC584C" w:rsidR="00AD244A" w:rsidRDefault="006B5AE4" w:rsidP="006B5AE4">
      <w:pPr>
        <w:pStyle w:val="FormHeading"/>
      </w:pPr>
      <w:r>
        <w:lastRenderedPageBreak/>
        <w:t>Recommendations summary</w:t>
      </w:r>
    </w:p>
    <w:tbl>
      <w:tblPr>
        <w:tblStyle w:val="TableGrid"/>
        <w:tblW w:w="9016" w:type="dxa"/>
        <w:tblLook w:val="04A0" w:firstRow="1" w:lastRow="0" w:firstColumn="1" w:lastColumn="0" w:noHBand="0" w:noVBand="1"/>
      </w:tblPr>
      <w:tblGrid>
        <w:gridCol w:w="1748"/>
        <w:gridCol w:w="4343"/>
        <w:gridCol w:w="2925"/>
      </w:tblGrid>
      <w:tr w:rsidR="00C92C02" w14:paraId="224CDD3F" w14:textId="5B186892" w:rsidTr="00C92C02">
        <w:tc>
          <w:tcPr>
            <w:tcW w:w="1748" w:type="dxa"/>
            <w:shd w:val="clear" w:color="auto" w:fill="E8E8E8" w:themeFill="background2"/>
          </w:tcPr>
          <w:p w14:paraId="7D23F579" w14:textId="14591044" w:rsidR="00C92C02" w:rsidRPr="006B5AE4" w:rsidRDefault="00C92C02" w:rsidP="00291D90">
            <w:pPr>
              <w:rPr>
                <w:b/>
                <w:bCs/>
              </w:rPr>
            </w:pPr>
            <w:r w:rsidRPr="006B5AE4">
              <w:rPr>
                <w:b/>
                <w:bCs/>
              </w:rPr>
              <w:t>Location</w:t>
            </w:r>
          </w:p>
        </w:tc>
        <w:tc>
          <w:tcPr>
            <w:tcW w:w="4343" w:type="dxa"/>
            <w:shd w:val="clear" w:color="auto" w:fill="E8E8E8" w:themeFill="background2"/>
          </w:tcPr>
          <w:p w14:paraId="678D1D76" w14:textId="376B3FCA" w:rsidR="00C92C02" w:rsidRPr="006B5AE4" w:rsidRDefault="00C92C02" w:rsidP="006B5AE4">
            <w:pPr>
              <w:rPr>
                <w:b/>
                <w:bCs/>
              </w:rPr>
            </w:pPr>
            <w:r w:rsidRPr="006B5AE4">
              <w:rPr>
                <w:b/>
                <w:bCs/>
              </w:rPr>
              <w:t>Recommendation</w:t>
            </w:r>
          </w:p>
        </w:tc>
        <w:tc>
          <w:tcPr>
            <w:tcW w:w="2925" w:type="dxa"/>
            <w:shd w:val="clear" w:color="auto" w:fill="E8E8E8" w:themeFill="background2"/>
          </w:tcPr>
          <w:p w14:paraId="5270A02D" w14:textId="089D8F12" w:rsidR="00C92C02" w:rsidRPr="00C92C02" w:rsidRDefault="00C92C02" w:rsidP="006B5AE4">
            <w:pPr>
              <w:rPr>
                <w:b/>
                <w:bCs/>
              </w:rPr>
            </w:pPr>
            <w:r w:rsidRPr="00C92C02">
              <w:rPr>
                <w:b/>
                <w:bCs/>
              </w:rPr>
              <w:t>Response</w:t>
            </w:r>
          </w:p>
        </w:tc>
      </w:tr>
      <w:tr w:rsidR="00C92C02" w14:paraId="23B6FE6B" w14:textId="4DA11147" w:rsidTr="00C92C02">
        <w:tc>
          <w:tcPr>
            <w:tcW w:w="1748" w:type="dxa"/>
          </w:tcPr>
          <w:p w14:paraId="79D08DE1" w14:textId="4CE3D8C0" w:rsidR="00C92C02" w:rsidRDefault="00C92C02" w:rsidP="00291D90">
            <w:pPr>
              <w:tabs>
                <w:tab w:val="left" w:pos="3004"/>
              </w:tabs>
            </w:pPr>
            <w:r>
              <w:t>Featherston Street</w:t>
            </w:r>
            <w:r w:rsidR="005F410A">
              <w:t xml:space="preserve"> / Bunny </w:t>
            </w:r>
            <w:proofErr w:type="gramStart"/>
            <w:r w:rsidR="005F410A">
              <w:t xml:space="preserve">Street </w:t>
            </w:r>
            <w:r>
              <w:t xml:space="preserve"> intersection</w:t>
            </w:r>
            <w:proofErr w:type="gramEnd"/>
          </w:p>
        </w:tc>
        <w:tc>
          <w:tcPr>
            <w:tcW w:w="4343" w:type="dxa"/>
          </w:tcPr>
          <w:p w14:paraId="50DFE254" w14:textId="123D98AE" w:rsidR="00C92C02" w:rsidRDefault="00C92C02" w:rsidP="006B5AE4">
            <w:pPr>
              <w:tabs>
                <w:tab w:val="left" w:pos="2024"/>
              </w:tabs>
            </w:pPr>
            <w:r>
              <w:t>Review signal phasing to ensure enough time for all pedestrians to cross Bunny Street</w:t>
            </w:r>
          </w:p>
        </w:tc>
        <w:tc>
          <w:tcPr>
            <w:tcW w:w="2925" w:type="dxa"/>
          </w:tcPr>
          <w:p w14:paraId="3720A0AB" w14:textId="6D512C19" w:rsidR="00C92C02" w:rsidRDefault="00581B94" w:rsidP="006B5AE4">
            <w:pPr>
              <w:tabs>
                <w:tab w:val="left" w:pos="2024"/>
              </w:tabs>
            </w:pPr>
            <w:r>
              <w:t xml:space="preserve">WCCTOC to comment on length of late start for left turning vehicles </w:t>
            </w:r>
          </w:p>
        </w:tc>
      </w:tr>
      <w:tr w:rsidR="00C92C02" w14:paraId="7DDC01A8" w14:textId="73FF75CB" w:rsidTr="00C92C02">
        <w:tc>
          <w:tcPr>
            <w:tcW w:w="1748" w:type="dxa"/>
            <w:vMerge w:val="restart"/>
          </w:tcPr>
          <w:p w14:paraId="3E4B20C5" w14:textId="20A19BEA" w:rsidR="00C92C02" w:rsidRDefault="00C92C02" w:rsidP="00291D90">
            <w:pPr>
              <w:tabs>
                <w:tab w:val="left" w:pos="3004"/>
              </w:tabs>
            </w:pPr>
            <w:r>
              <w:t>Bunny Street mid</w:t>
            </w:r>
            <w:r w:rsidR="003330A2">
              <w:t>-</w:t>
            </w:r>
            <w:r>
              <w:t>block crossing</w:t>
            </w:r>
          </w:p>
        </w:tc>
        <w:tc>
          <w:tcPr>
            <w:tcW w:w="4343" w:type="dxa"/>
          </w:tcPr>
          <w:p w14:paraId="6334ED7F" w14:textId="5999DD65" w:rsidR="00C92C02" w:rsidRDefault="00C92C02" w:rsidP="006B5AE4">
            <w:r>
              <w:t>Include hazard warning tactiles but no directional tactiles</w:t>
            </w:r>
          </w:p>
        </w:tc>
        <w:tc>
          <w:tcPr>
            <w:tcW w:w="2925" w:type="dxa"/>
          </w:tcPr>
          <w:p w14:paraId="2A56E6E2" w14:textId="49F0C62B" w:rsidR="00C92C02" w:rsidRDefault="00581B94" w:rsidP="006B5AE4">
            <w:r>
              <w:t>Agree with recommendation</w:t>
            </w:r>
          </w:p>
        </w:tc>
      </w:tr>
      <w:tr w:rsidR="00C92C02" w14:paraId="3D3EE1B7" w14:textId="14AE27B5" w:rsidTr="00C92C02">
        <w:tc>
          <w:tcPr>
            <w:tcW w:w="1748" w:type="dxa"/>
            <w:vMerge/>
          </w:tcPr>
          <w:p w14:paraId="326C7D16" w14:textId="77777777" w:rsidR="00C92C02" w:rsidRDefault="00C92C02" w:rsidP="00291D90">
            <w:pPr>
              <w:tabs>
                <w:tab w:val="left" w:pos="3004"/>
              </w:tabs>
            </w:pPr>
          </w:p>
        </w:tc>
        <w:tc>
          <w:tcPr>
            <w:tcW w:w="4343" w:type="dxa"/>
          </w:tcPr>
          <w:p w14:paraId="07077DFA" w14:textId="4B04B16C" w:rsidR="00C92C02" w:rsidRDefault="00C92C02" w:rsidP="006B5AE4">
            <w:r>
              <w:t>Monitor the impact of pedestrian flows on cycleway operation: very high flows of both modes may warrant additional signals at this location</w:t>
            </w:r>
          </w:p>
        </w:tc>
        <w:tc>
          <w:tcPr>
            <w:tcW w:w="2925" w:type="dxa"/>
          </w:tcPr>
          <w:p w14:paraId="78360199" w14:textId="5BF91D94" w:rsidR="00C92C02" w:rsidRDefault="00581B94" w:rsidP="006B5AE4">
            <w:r>
              <w:t>Agree with recommendation</w:t>
            </w:r>
          </w:p>
        </w:tc>
      </w:tr>
      <w:tr w:rsidR="00C92C02" w14:paraId="604C07E9" w14:textId="40E743BF" w:rsidTr="00C92C02">
        <w:tc>
          <w:tcPr>
            <w:tcW w:w="1748" w:type="dxa"/>
            <w:vMerge/>
          </w:tcPr>
          <w:p w14:paraId="538A9A4B" w14:textId="77777777" w:rsidR="00C92C02" w:rsidRDefault="00C92C02" w:rsidP="00291D90">
            <w:pPr>
              <w:tabs>
                <w:tab w:val="left" w:pos="3004"/>
              </w:tabs>
            </w:pPr>
          </w:p>
        </w:tc>
        <w:tc>
          <w:tcPr>
            <w:tcW w:w="4343" w:type="dxa"/>
          </w:tcPr>
          <w:p w14:paraId="074E0890" w14:textId="72E7235E" w:rsidR="00C92C02" w:rsidRDefault="00C92C02" w:rsidP="006B5AE4">
            <w:r>
              <w:t>Move the tour coach bus stop from the front of McDonalds to improve visibility at the proposed mid</w:t>
            </w:r>
            <w:r w:rsidR="003330A2">
              <w:t>-</w:t>
            </w:r>
            <w:r>
              <w:t>block crossing</w:t>
            </w:r>
          </w:p>
        </w:tc>
        <w:tc>
          <w:tcPr>
            <w:tcW w:w="2925" w:type="dxa"/>
          </w:tcPr>
          <w:p w14:paraId="031EDF5E" w14:textId="7E5B5434" w:rsidR="00C92C02" w:rsidRDefault="00581B94" w:rsidP="006B5AE4">
            <w:r>
              <w:t>Can shorten the bus stop by 3m and extend build out that will provide clear sightline down Bunny St. Relocating bus stop is not feasible</w:t>
            </w:r>
          </w:p>
        </w:tc>
      </w:tr>
      <w:tr w:rsidR="00C92C02" w14:paraId="078BA49A" w14:textId="6A79FCB1" w:rsidTr="00C92C02">
        <w:tc>
          <w:tcPr>
            <w:tcW w:w="1748" w:type="dxa"/>
            <w:vMerge w:val="restart"/>
          </w:tcPr>
          <w:p w14:paraId="7C1C9536" w14:textId="09C733C7" w:rsidR="00C92C02" w:rsidRDefault="00C92C02" w:rsidP="00291D90">
            <w:pPr>
              <w:tabs>
                <w:tab w:val="left" w:pos="3004"/>
              </w:tabs>
            </w:pPr>
            <w:r>
              <w:t>Waterloo Quay / Bunny Street intersection</w:t>
            </w:r>
          </w:p>
          <w:p w14:paraId="78325702" w14:textId="5C01AAC2" w:rsidR="00C92C02" w:rsidRDefault="00C92C02" w:rsidP="00291D90">
            <w:pPr>
              <w:tabs>
                <w:tab w:val="left" w:pos="3004"/>
              </w:tabs>
            </w:pPr>
          </w:p>
        </w:tc>
        <w:tc>
          <w:tcPr>
            <w:tcW w:w="4343" w:type="dxa"/>
          </w:tcPr>
          <w:p w14:paraId="3E40F172" w14:textId="585A4B43" w:rsidR="00C92C02" w:rsidRDefault="00C92C02" w:rsidP="006B5AE4">
            <w:r>
              <w:t>Increase the pedestrian signal phase for people crossing Waterloo Quay from Lady Elizabeth Lane to Bunny Street</w:t>
            </w:r>
          </w:p>
        </w:tc>
        <w:tc>
          <w:tcPr>
            <w:tcW w:w="2925" w:type="dxa"/>
          </w:tcPr>
          <w:p w14:paraId="64E00CE2" w14:textId="763A2536" w:rsidR="00C92C02" w:rsidRDefault="00581B94" w:rsidP="006B5AE4">
            <w:r>
              <w:t xml:space="preserve">WCCTOC to comment on length of late start for left turning vehicles </w:t>
            </w:r>
          </w:p>
        </w:tc>
      </w:tr>
      <w:tr w:rsidR="00C92C02" w14:paraId="23891E3B" w14:textId="31F9E0EA" w:rsidTr="00C92C02">
        <w:tc>
          <w:tcPr>
            <w:tcW w:w="1748" w:type="dxa"/>
            <w:vMerge/>
          </w:tcPr>
          <w:p w14:paraId="623FC16A" w14:textId="77777777" w:rsidR="00C92C02" w:rsidRDefault="00C92C02" w:rsidP="00291D90">
            <w:pPr>
              <w:tabs>
                <w:tab w:val="left" w:pos="3004"/>
              </w:tabs>
            </w:pPr>
          </w:p>
        </w:tc>
        <w:tc>
          <w:tcPr>
            <w:tcW w:w="4343" w:type="dxa"/>
          </w:tcPr>
          <w:p w14:paraId="42EBE8C8" w14:textId="23FB16FD" w:rsidR="00C92C02" w:rsidRDefault="00C92C02" w:rsidP="006B5AE4">
            <w:r>
              <w:t xml:space="preserve">Monitor signal phasing and delays at Waterloo Quay / Bunny Street in the month post-construction, and longer term, to adapt signal phasing to maintain pedestrian and cyclist levels of service </w:t>
            </w:r>
          </w:p>
        </w:tc>
        <w:tc>
          <w:tcPr>
            <w:tcW w:w="2925" w:type="dxa"/>
          </w:tcPr>
          <w:p w14:paraId="5A364F57" w14:textId="25EB8899" w:rsidR="00C92C02" w:rsidRDefault="00581B94" w:rsidP="006B5AE4">
            <w:r>
              <w:t>Agree with recommendation</w:t>
            </w:r>
          </w:p>
        </w:tc>
      </w:tr>
      <w:tr w:rsidR="00C92C02" w14:paraId="3F6020B1" w14:textId="26740615" w:rsidTr="00C92C02">
        <w:tc>
          <w:tcPr>
            <w:tcW w:w="1748" w:type="dxa"/>
            <w:vMerge w:val="restart"/>
          </w:tcPr>
          <w:p w14:paraId="566CB4A2" w14:textId="4700CD90" w:rsidR="00C92C02" w:rsidRDefault="00C92C02" w:rsidP="00291D90">
            <w:pPr>
              <w:tabs>
                <w:tab w:val="left" w:pos="3004"/>
              </w:tabs>
            </w:pPr>
            <w:r>
              <w:t>Lady Elizabeth Lane</w:t>
            </w:r>
          </w:p>
        </w:tc>
        <w:tc>
          <w:tcPr>
            <w:tcW w:w="4343" w:type="dxa"/>
          </w:tcPr>
          <w:p w14:paraId="235A878A" w14:textId="05235A15" w:rsidR="00C92C02" w:rsidRDefault="00C92C02" w:rsidP="006B5AE4">
            <w:r>
              <w:t>Move the garden and e-scooter parking to a concrete-separated strip between the cycleway and building edge, providing an accessible route along and around the apartment building edge</w:t>
            </w:r>
          </w:p>
        </w:tc>
        <w:tc>
          <w:tcPr>
            <w:tcW w:w="2925" w:type="dxa"/>
          </w:tcPr>
          <w:p w14:paraId="4C1A12DE" w14:textId="197F42CF" w:rsidR="00C92C02" w:rsidRDefault="00581B94" w:rsidP="006B5AE4">
            <w:r>
              <w:t xml:space="preserve">Building line is not accessible due to seating and building protrusions. Am not opposed to removing garden and </w:t>
            </w:r>
            <w:proofErr w:type="spellStart"/>
            <w:r>
              <w:t>escooter</w:t>
            </w:r>
            <w:proofErr w:type="spellEnd"/>
            <w:r>
              <w:t xml:space="preserve"> parking from the designs </w:t>
            </w:r>
          </w:p>
        </w:tc>
      </w:tr>
      <w:tr w:rsidR="00C92C02" w14:paraId="6B4E9806" w14:textId="4D4AA6F6" w:rsidTr="00C92C02">
        <w:tc>
          <w:tcPr>
            <w:tcW w:w="1748" w:type="dxa"/>
            <w:vMerge/>
          </w:tcPr>
          <w:p w14:paraId="6E0DF78C" w14:textId="77777777" w:rsidR="00C92C02" w:rsidRDefault="00C92C02" w:rsidP="00291D90">
            <w:pPr>
              <w:tabs>
                <w:tab w:val="left" w:pos="3004"/>
              </w:tabs>
            </w:pPr>
          </w:p>
        </w:tc>
        <w:tc>
          <w:tcPr>
            <w:tcW w:w="4343" w:type="dxa"/>
          </w:tcPr>
          <w:p w14:paraId="28DEB850" w14:textId="348AF95C" w:rsidR="00C92C02" w:rsidRDefault="00C92C02" w:rsidP="006B5AE4">
            <w:r>
              <w:t>Paint the cycleway in Lady Elizabeth Lane to mark the separated and shared zones more explicitly</w:t>
            </w:r>
          </w:p>
        </w:tc>
        <w:tc>
          <w:tcPr>
            <w:tcW w:w="2925" w:type="dxa"/>
          </w:tcPr>
          <w:p w14:paraId="43F40DAC" w14:textId="45CE2DBB" w:rsidR="00C92C02" w:rsidRDefault="00581B94" w:rsidP="006B5AE4">
            <w:r>
              <w:t>To consider as part of confirming layout option for this section</w:t>
            </w:r>
          </w:p>
        </w:tc>
      </w:tr>
      <w:tr w:rsidR="00C92C02" w14:paraId="00031FDD" w14:textId="0961248D" w:rsidTr="00C92C02">
        <w:tc>
          <w:tcPr>
            <w:tcW w:w="1748" w:type="dxa"/>
            <w:vMerge/>
          </w:tcPr>
          <w:p w14:paraId="4358E7EB" w14:textId="77777777" w:rsidR="00C92C02" w:rsidRDefault="00C92C02" w:rsidP="00291D90">
            <w:pPr>
              <w:tabs>
                <w:tab w:val="left" w:pos="3004"/>
              </w:tabs>
            </w:pPr>
          </w:p>
        </w:tc>
        <w:tc>
          <w:tcPr>
            <w:tcW w:w="4343" w:type="dxa"/>
          </w:tcPr>
          <w:p w14:paraId="44C5EF79" w14:textId="13713053" w:rsidR="00C92C02" w:rsidRDefault="00C92C02" w:rsidP="006B5AE4">
            <w:r>
              <w:t>Consider tactile wayfinding guidance (e.g. directional tactiles) between the building edge and Waterloo Quay kerb</w:t>
            </w:r>
          </w:p>
        </w:tc>
        <w:tc>
          <w:tcPr>
            <w:tcW w:w="2925" w:type="dxa"/>
          </w:tcPr>
          <w:p w14:paraId="6EC3F2BC" w14:textId="728C00B3" w:rsidR="00C92C02" w:rsidRDefault="00581B94" w:rsidP="006B5AE4">
            <w:r>
              <w:t>Agree with recommendation</w:t>
            </w:r>
          </w:p>
        </w:tc>
      </w:tr>
      <w:tr w:rsidR="00C92C02" w14:paraId="58D21169" w14:textId="77479A57" w:rsidTr="00C92C02">
        <w:tc>
          <w:tcPr>
            <w:tcW w:w="1748" w:type="dxa"/>
            <w:vMerge w:val="restart"/>
          </w:tcPr>
          <w:p w14:paraId="7C38982B" w14:textId="19E19FFE" w:rsidR="00C92C02" w:rsidRDefault="00C92C02" w:rsidP="00291D90">
            <w:pPr>
              <w:tabs>
                <w:tab w:val="left" w:pos="3004"/>
              </w:tabs>
            </w:pPr>
            <w:r>
              <w:t>General</w:t>
            </w:r>
          </w:p>
        </w:tc>
        <w:tc>
          <w:tcPr>
            <w:tcW w:w="4343" w:type="dxa"/>
          </w:tcPr>
          <w:p w14:paraId="2232A508" w14:textId="61B61DE9" w:rsidR="00C92C02" w:rsidRDefault="00C92C02" w:rsidP="006B5AE4">
            <w:r>
              <w:t>Conduct a post-construction audit</w:t>
            </w:r>
          </w:p>
        </w:tc>
        <w:tc>
          <w:tcPr>
            <w:tcW w:w="2925" w:type="dxa"/>
          </w:tcPr>
          <w:p w14:paraId="10F8E927" w14:textId="5C4156D0" w:rsidR="00C92C02" w:rsidRDefault="00581B94" w:rsidP="006B5AE4">
            <w:r>
              <w:t>Noted</w:t>
            </w:r>
          </w:p>
        </w:tc>
      </w:tr>
      <w:tr w:rsidR="00C92C02" w14:paraId="0E9646E0" w14:textId="16B3AFF0" w:rsidTr="00C92C02">
        <w:tc>
          <w:tcPr>
            <w:tcW w:w="1748" w:type="dxa"/>
            <w:vMerge/>
          </w:tcPr>
          <w:p w14:paraId="0DF2C1A3" w14:textId="77777777" w:rsidR="00C92C02" w:rsidRDefault="00C92C02" w:rsidP="00291D90">
            <w:pPr>
              <w:tabs>
                <w:tab w:val="left" w:pos="3004"/>
              </w:tabs>
            </w:pPr>
          </w:p>
        </w:tc>
        <w:tc>
          <w:tcPr>
            <w:tcW w:w="4343" w:type="dxa"/>
          </w:tcPr>
          <w:p w14:paraId="34FB518C" w14:textId="7DEF4FCB" w:rsidR="00C92C02" w:rsidRDefault="00C92C02" w:rsidP="006B5AE4">
            <w:r>
              <w:t>Conduct a wayfinding review for pedestrian access between the Wellington train station and waterfront</w:t>
            </w:r>
          </w:p>
        </w:tc>
        <w:tc>
          <w:tcPr>
            <w:tcW w:w="2925" w:type="dxa"/>
          </w:tcPr>
          <w:p w14:paraId="06715139" w14:textId="6FF34B73" w:rsidR="00C92C02" w:rsidRDefault="00581B94" w:rsidP="006B5AE4">
            <w:r>
              <w:t>Noted</w:t>
            </w:r>
          </w:p>
        </w:tc>
      </w:tr>
      <w:tr w:rsidR="00C92C02" w14:paraId="7BEBC789" w14:textId="167C04D8" w:rsidTr="00C92C02">
        <w:trPr>
          <w:trHeight w:val="56"/>
        </w:trPr>
        <w:tc>
          <w:tcPr>
            <w:tcW w:w="1748" w:type="dxa"/>
            <w:vMerge/>
          </w:tcPr>
          <w:p w14:paraId="3629BDCB" w14:textId="77777777" w:rsidR="00C92C02" w:rsidRDefault="00C92C02" w:rsidP="00291D90">
            <w:pPr>
              <w:tabs>
                <w:tab w:val="left" w:pos="3004"/>
              </w:tabs>
            </w:pPr>
          </w:p>
        </w:tc>
        <w:tc>
          <w:tcPr>
            <w:tcW w:w="4343" w:type="dxa"/>
          </w:tcPr>
          <w:p w14:paraId="7A62D3FB" w14:textId="3989FEB5" w:rsidR="00C92C02" w:rsidRDefault="00C92C02" w:rsidP="006B5AE4">
            <w:r>
              <w:t xml:space="preserve">Consider and lead approaches to provide tactile wayfinding guidance </w:t>
            </w:r>
            <w:r>
              <w:lastRenderedPageBreak/>
              <w:t>through open public space to connect pedestrians between accessible routes</w:t>
            </w:r>
          </w:p>
        </w:tc>
        <w:tc>
          <w:tcPr>
            <w:tcW w:w="2925" w:type="dxa"/>
          </w:tcPr>
          <w:p w14:paraId="2ED29FCC" w14:textId="07D588DF" w:rsidR="00C92C02" w:rsidRDefault="00581B94" w:rsidP="006B5AE4">
            <w:r>
              <w:lastRenderedPageBreak/>
              <w:t>Noted</w:t>
            </w:r>
          </w:p>
        </w:tc>
      </w:tr>
      <w:tr w:rsidR="00C92C02" w14:paraId="24C9A642" w14:textId="693CFF47" w:rsidTr="00C92C02">
        <w:trPr>
          <w:trHeight w:val="56"/>
        </w:trPr>
        <w:tc>
          <w:tcPr>
            <w:tcW w:w="1748" w:type="dxa"/>
            <w:vMerge/>
          </w:tcPr>
          <w:p w14:paraId="01BAEB1C" w14:textId="77777777" w:rsidR="00C92C02" w:rsidRDefault="00C92C02" w:rsidP="00291D90">
            <w:pPr>
              <w:tabs>
                <w:tab w:val="left" w:pos="3004"/>
              </w:tabs>
            </w:pPr>
          </w:p>
        </w:tc>
        <w:tc>
          <w:tcPr>
            <w:tcW w:w="4343" w:type="dxa"/>
          </w:tcPr>
          <w:p w14:paraId="7ADA434C" w14:textId="65E82D77" w:rsidR="00C92C02" w:rsidRDefault="00C92C02" w:rsidP="006B5AE4">
            <w:r>
              <w:t>Consider pedestrianisation of the section of Bunny Street between station accessways.</w:t>
            </w:r>
          </w:p>
        </w:tc>
        <w:tc>
          <w:tcPr>
            <w:tcW w:w="2925" w:type="dxa"/>
          </w:tcPr>
          <w:p w14:paraId="641A4592" w14:textId="265F314D" w:rsidR="00C92C02" w:rsidRDefault="00581B94" w:rsidP="006B5AE4">
            <w:r>
              <w:t>Noted</w:t>
            </w:r>
          </w:p>
        </w:tc>
      </w:tr>
    </w:tbl>
    <w:p w14:paraId="34FD1C0B" w14:textId="77777777" w:rsidR="006B5AE4" w:rsidRDefault="006B5AE4" w:rsidP="00AD244A">
      <w:pPr>
        <w:ind w:right="2174"/>
      </w:pPr>
    </w:p>
    <w:p w14:paraId="105BD485" w14:textId="567357AF" w:rsidR="00C55702" w:rsidRDefault="00C92C02" w:rsidP="00C55702">
      <w:pPr>
        <w:pStyle w:val="FormHeading"/>
      </w:pPr>
      <w:r>
        <w:t>C</w:t>
      </w:r>
      <w:r w:rsidR="00C55702">
        <w:t>onclusion</w:t>
      </w:r>
    </w:p>
    <w:p w14:paraId="12CF459D" w14:textId="240FAD48" w:rsidR="00AD244A" w:rsidRDefault="00C55702" w:rsidP="008E27E8">
      <w:pPr>
        <w:ind w:right="-46"/>
      </w:pPr>
      <w:r>
        <w:t xml:space="preserve">We reiterate </w:t>
      </w:r>
      <w:proofErr w:type="gramStart"/>
      <w:r>
        <w:t>that as a whole, the</w:t>
      </w:r>
      <w:proofErr w:type="gramEnd"/>
      <w:r>
        <w:t xml:space="preserve"> project is likely to improve accessibility and amenity for everyone using this public space. With some minor changes and ongoing consideration, it could become a case study on how to promote the needs of all people </w:t>
      </w:r>
      <w:r w:rsidR="008E27E8">
        <w:t>as far as possible, within complex and constrained street environments.</w:t>
      </w:r>
    </w:p>
    <w:p w14:paraId="1D5A34DA" w14:textId="77777777" w:rsidR="00AD244A" w:rsidRDefault="00AD244A" w:rsidP="00AD244A">
      <w:pPr>
        <w:ind w:right="2174"/>
      </w:pPr>
    </w:p>
    <w:p w14:paraId="54D049B0" w14:textId="10D4F1CE" w:rsidR="00AD244A" w:rsidRDefault="00D10D61" w:rsidP="00AD244A">
      <w:pPr>
        <w:ind w:right="2174"/>
      </w:pPr>
      <w:r>
        <w:rPr>
          <w:noProof/>
        </w:rPr>
        <w:drawing>
          <wp:inline distT="0" distB="0" distL="0" distR="0" wp14:anchorId="544D2634" wp14:editId="681F49A3">
            <wp:extent cx="1518016" cy="769772"/>
            <wp:effectExtent l="0" t="0" r="6350" b="0"/>
            <wp:docPr id="1038122957" name="Picture 1" descr="A close-up of a signatur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8122957" name="Picture 1" descr="A close-up of a signature&#10;&#10;AI-generated content may be incorrect."/>
                    <pic:cNvPicPr/>
                  </pic:nvPicPr>
                  <pic:blipFill>
                    <a:blip r:embed="rId15" cstate="print">
                      <a:extLst>
                        <a:ext uri="{28A0092B-C50C-407E-A947-70E740481C1C}">
                          <a14:useLocalDpi xmlns:a14="http://schemas.microsoft.com/office/drawing/2010/main" val="0"/>
                        </a:ext>
                      </a:extLst>
                    </a:blip>
                    <a:stretch>
                      <a:fillRect/>
                    </a:stretch>
                  </pic:blipFill>
                  <pic:spPr>
                    <a:xfrm>
                      <a:off x="0" y="0"/>
                      <a:ext cx="1530830" cy="776270"/>
                    </a:xfrm>
                    <a:prstGeom prst="rect">
                      <a:avLst/>
                    </a:prstGeom>
                  </pic:spPr>
                </pic:pic>
              </a:graphicData>
            </a:graphic>
          </wp:inline>
        </w:drawing>
      </w:r>
    </w:p>
    <w:p w14:paraId="20159A12" w14:textId="77777777" w:rsidR="00AD244A" w:rsidRPr="00AD244A" w:rsidRDefault="00AD244A" w:rsidP="00AD244A">
      <w:pPr>
        <w:pStyle w:val="Signature"/>
        <w:rPr>
          <w:color w:val="auto"/>
          <w:sz w:val="22"/>
          <w:szCs w:val="22"/>
        </w:rPr>
      </w:pPr>
      <w:r w:rsidRPr="00AD244A">
        <w:rPr>
          <w:color w:val="auto"/>
          <w:sz w:val="22"/>
          <w:szCs w:val="22"/>
        </w:rPr>
        <w:t>Bridget Doran</w:t>
      </w:r>
    </w:p>
    <w:p w14:paraId="30C4F91F" w14:textId="5201055F" w:rsidR="00AD244A" w:rsidRPr="00AD244A" w:rsidRDefault="00AD244A" w:rsidP="00AD244A">
      <w:pPr>
        <w:ind w:right="2174"/>
        <w:rPr>
          <w:sz w:val="22"/>
          <w:szCs w:val="22"/>
        </w:rPr>
      </w:pPr>
      <w:r w:rsidRPr="00AD244A">
        <w:rPr>
          <w:sz w:val="22"/>
          <w:szCs w:val="22"/>
        </w:rPr>
        <w:t>Director</w:t>
      </w:r>
    </w:p>
    <w:p w14:paraId="750DDFF4" w14:textId="09BE0426" w:rsidR="00AD244A" w:rsidRDefault="004A1FF5" w:rsidP="00AD244A">
      <w:pPr>
        <w:pStyle w:val="PageHeading"/>
        <w:spacing w:after="0"/>
        <w:rPr>
          <w:color w:val="auto"/>
          <w:sz w:val="22"/>
          <w:szCs w:val="22"/>
        </w:rPr>
      </w:pPr>
      <w:r w:rsidRPr="00AA303A">
        <w:rPr>
          <w:noProof/>
          <w:color w:val="auto"/>
        </w:rPr>
        <w:drawing>
          <wp:inline distT="0" distB="0" distL="0" distR="0" wp14:anchorId="0A9505BA" wp14:editId="3CED78F1">
            <wp:extent cx="1867300" cy="783639"/>
            <wp:effectExtent l="0" t="0" r="0" b="0"/>
            <wp:docPr id="420161769" name="Picture 2"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161769" name="Picture 2" descr="A close-up of a logo&#10;&#10;Description automatically generated"/>
                    <pic:cNvPicPr/>
                  </pic:nvPicPr>
                  <pic:blipFill rotWithShape="1">
                    <a:blip r:embed="rId16" cstate="print">
                      <a:extLst>
                        <a:ext uri="{28A0092B-C50C-407E-A947-70E740481C1C}">
                          <a14:useLocalDpi xmlns:a14="http://schemas.microsoft.com/office/drawing/2010/main" val="0"/>
                        </a:ext>
                      </a:extLst>
                    </a:blip>
                    <a:srcRect t="20485"/>
                    <a:stretch>
                      <a:fillRect/>
                    </a:stretch>
                  </pic:blipFill>
                  <pic:spPr bwMode="auto">
                    <a:xfrm>
                      <a:off x="0" y="0"/>
                      <a:ext cx="1877088" cy="787747"/>
                    </a:xfrm>
                    <a:prstGeom prst="rect">
                      <a:avLst/>
                    </a:prstGeom>
                    <a:ln>
                      <a:noFill/>
                    </a:ln>
                    <a:extLst>
                      <a:ext uri="{53640926-AAD7-44D8-BBD7-CCE9431645EC}">
                        <a14:shadowObscured xmlns:a14="http://schemas.microsoft.com/office/drawing/2010/main"/>
                      </a:ext>
                    </a:extLst>
                  </pic:spPr>
                </pic:pic>
              </a:graphicData>
            </a:graphic>
          </wp:inline>
        </w:drawing>
      </w:r>
    </w:p>
    <w:p w14:paraId="0554145A" w14:textId="77777777" w:rsidR="004A1FF5" w:rsidRDefault="004A1FF5" w:rsidP="00AD244A">
      <w:pPr>
        <w:pStyle w:val="PhoneandFaxNumbers"/>
        <w:ind w:left="0"/>
        <w:rPr>
          <w:color w:val="auto"/>
          <w:sz w:val="22"/>
          <w:szCs w:val="22"/>
        </w:rPr>
      </w:pPr>
      <w:r w:rsidRPr="00AD244A">
        <w:rPr>
          <w:color w:val="auto"/>
          <w:sz w:val="22"/>
          <w:szCs w:val="22"/>
        </w:rPr>
        <w:t xml:space="preserve">http://bridgetdoran.nz </w:t>
      </w:r>
    </w:p>
    <w:p w14:paraId="30558B87" w14:textId="6BA07276" w:rsidR="00AD244A" w:rsidRPr="00AD244A" w:rsidRDefault="00AD244A" w:rsidP="00AD244A">
      <w:pPr>
        <w:pStyle w:val="PhoneandFaxNumbers"/>
        <w:ind w:left="0"/>
        <w:rPr>
          <w:color w:val="auto"/>
          <w:sz w:val="22"/>
          <w:szCs w:val="22"/>
        </w:rPr>
      </w:pPr>
      <w:r w:rsidRPr="00AD244A">
        <w:rPr>
          <w:color w:val="auto"/>
          <w:sz w:val="22"/>
          <w:szCs w:val="22"/>
        </w:rPr>
        <w:t xml:space="preserve">bridget@bridgetdoran.nz </w:t>
      </w:r>
    </w:p>
    <w:p w14:paraId="5CD6857F" w14:textId="77777777" w:rsidR="00AD244A" w:rsidRPr="00AD244A" w:rsidRDefault="00AD244A" w:rsidP="00AD244A">
      <w:pPr>
        <w:pStyle w:val="PhoneandFaxNumbers"/>
        <w:ind w:left="0"/>
        <w:rPr>
          <w:color w:val="auto"/>
          <w:sz w:val="22"/>
          <w:szCs w:val="22"/>
        </w:rPr>
      </w:pPr>
      <w:r w:rsidRPr="00AD244A">
        <w:rPr>
          <w:color w:val="auto"/>
          <w:sz w:val="22"/>
          <w:szCs w:val="22"/>
        </w:rPr>
        <w:t>+64 22 0773831</w:t>
      </w:r>
    </w:p>
    <w:p w14:paraId="04A31390" w14:textId="77777777" w:rsidR="00AD244A" w:rsidRDefault="00AD244A" w:rsidP="00AD244A">
      <w:pPr>
        <w:ind w:right="2174"/>
      </w:pPr>
    </w:p>
    <w:p w14:paraId="7AA183A0" w14:textId="77777777" w:rsidR="00AD244A" w:rsidRDefault="00AD244A" w:rsidP="00AD244A">
      <w:pPr>
        <w:ind w:right="2174"/>
      </w:pPr>
    </w:p>
    <w:sectPr w:rsidR="00AD244A" w:rsidSect="00AD244A">
      <w:headerReference w:type="default" r:id="rId17"/>
      <w:pgSz w:w="11906" w:h="16838"/>
      <w:pgMar w:top="1440" w:right="1440" w:bottom="1440" w:left="1440" w:header="708" w:footer="708" w:gutter="0"/>
      <w:cols w:space="396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98A8B08" w14:textId="77777777" w:rsidR="00F230EE" w:rsidRDefault="00F230EE" w:rsidP="00AD244A">
      <w:pPr>
        <w:spacing w:after="0" w:line="240" w:lineRule="auto"/>
      </w:pPr>
      <w:r>
        <w:separator/>
      </w:r>
    </w:p>
  </w:endnote>
  <w:endnote w:type="continuationSeparator" w:id="0">
    <w:p w14:paraId="7723230D" w14:textId="77777777" w:rsidR="00F230EE" w:rsidRDefault="00F230EE" w:rsidP="00AD244A">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Times New Roman (Body CS)">
    <w:altName w:val="Times New Roman"/>
    <w:panose1 w:val="00000000000000000000"/>
    <w:charset w:val="00"/>
    <w:family w:val="roman"/>
    <w:notTrueType/>
    <w:pitch w:val="default"/>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83009E" w14:textId="77777777" w:rsidR="00F230EE" w:rsidRDefault="00F230EE" w:rsidP="00AD244A">
      <w:pPr>
        <w:spacing w:after="0" w:line="240" w:lineRule="auto"/>
      </w:pPr>
      <w:r>
        <w:separator/>
      </w:r>
    </w:p>
  </w:footnote>
  <w:footnote w:type="continuationSeparator" w:id="0">
    <w:p w14:paraId="1B6DFEC4" w14:textId="77777777" w:rsidR="00F230EE" w:rsidRDefault="00F230EE" w:rsidP="00AD244A">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9660E3" w14:textId="7EF9A45D" w:rsidR="00AD244A" w:rsidRDefault="004A5F4A" w:rsidP="00AD244A">
    <w:pPr>
      <w:pStyle w:val="Header"/>
      <w:tabs>
        <w:tab w:val="clear" w:pos="4513"/>
        <w:tab w:val="center" w:pos="2694"/>
      </w:tabs>
      <w:jc w:val="right"/>
      <w:rPr>
        <w:lang w:val="en-GB"/>
      </w:rPr>
    </w:pPr>
    <w:r>
      <w:rPr>
        <w:lang w:val="en-GB"/>
      </w:rPr>
      <w:t>5 September 2025</w:t>
    </w:r>
    <w:r w:rsidR="00AD244A">
      <w:rPr>
        <w:lang w:val="en-GB"/>
      </w:rPr>
      <w:t xml:space="preserve"> </w:t>
    </w:r>
    <w:r w:rsidR="00AD244A">
      <w:rPr>
        <w:lang w:val="en-GB"/>
      </w:rPr>
      <w:tab/>
      <w:t xml:space="preserve">      </w:t>
    </w:r>
    <w:r w:rsidR="00AD244A" w:rsidRPr="00AD244A">
      <w:rPr>
        <w:rFonts w:asciiTheme="majorHAnsi" w:hAnsiTheme="majorHAnsi"/>
        <w:b/>
        <w:bCs/>
        <w:sz w:val="40"/>
        <w:szCs w:val="40"/>
        <w:lang w:val="en-GB"/>
      </w:rPr>
      <w:t>M</w:t>
    </w:r>
    <w:r w:rsidR="00AD244A">
      <w:rPr>
        <w:rFonts w:asciiTheme="majorHAnsi" w:hAnsiTheme="majorHAnsi"/>
        <w:b/>
        <w:bCs/>
        <w:sz w:val="40"/>
        <w:szCs w:val="40"/>
        <w:lang w:val="en-GB"/>
      </w:rPr>
      <w:t>EMO</w:t>
    </w:r>
    <w:r w:rsidR="00AD244A">
      <w:rPr>
        <w:lang w:val="en-GB"/>
      </w:rPr>
      <w:tab/>
    </w:r>
    <w:r w:rsidR="00AD244A" w:rsidRPr="00AA303A">
      <w:rPr>
        <w:noProof/>
      </w:rPr>
      <w:drawing>
        <wp:inline distT="0" distB="0" distL="0" distR="0" wp14:anchorId="0AA9FF47" wp14:editId="1F933D6D">
          <wp:extent cx="2447345" cy="723784"/>
          <wp:effectExtent l="0" t="0" r="0" b="635"/>
          <wp:docPr id="1675000349" name="Picture 2"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161769" name="Picture 2" descr="A close-up of a logo&#10;&#10;Description automatically generated"/>
                  <pic:cNvPicPr/>
                </pic:nvPicPr>
                <pic:blipFill rotWithShape="1">
                  <a:blip r:embed="rId1" cstate="print">
                    <a:extLst>
                      <a:ext uri="{28A0092B-C50C-407E-A947-70E740481C1C}">
                        <a14:useLocalDpi xmlns:a14="http://schemas.microsoft.com/office/drawing/2010/main" val="0"/>
                      </a:ext>
                    </a:extLst>
                  </a:blip>
                  <a:srcRect t="23880" b="20084"/>
                  <a:stretch>
                    <a:fillRect/>
                  </a:stretch>
                </pic:blipFill>
                <pic:spPr bwMode="auto">
                  <a:xfrm>
                    <a:off x="0" y="0"/>
                    <a:ext cx="2482945" cy="734313"/>
                  </a:xfrm>
                  <a:prstGeom prst="rect">
                    <a:avLst/>
                  </a:prstGeom>
                  <a:ln>
                    <a:noFill/>
                  </a:ln>
                  <a:extLst>
                    <a:ext uri="{53640926-AAD7-44D8-BBD7-CCE9431645EC}">
                      <a14:shadowObscured xmlns:a14="http://schemas.microsoft.com/office/drawing/2010/main"/>
                    </a:ext>
                  </a:extLst>
                </pic:spPr>
              </pic:pic>
            </a:graphicData>
          </a:graphic>
        </wp:inline>
      </w:drawing>
    </w:r>
  </w:p>
  <w:p w14:paraId="4F026C6C" w14:textId="77777777" w:rsidR="00AD244A" w:rsidRPr="00AD244A" w:rsidRDefault="00AD244A" w:rsidP="00AD244A">
    <w:pPr>
      <w:pStyle w:val="Header"/>
      <w:jc w:val="right"/>
      <w:rPr>
        <w:lang w:val="en-GB"/>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6760D6" w14:textId="43DD2784" w:rsidR="004A1FF5" w:rsidRPr="00AD244A" w:rsidRDefault="006B5AE4" w:rsidP="004A1FF5">
    <w:pPr>
      <w:pStyle w:val="Header"/>
      <w:tabs>
        <w:tab w:val="clear" w:pos="4513"/>
        <w:tab w:val="center" w:pos="2694"/>
      </w:tabs>
      <w:jc w:val="right"/>
      <w:rPr>
        <w:lang w:val="en-GB"/>
      </w:rPr>
    </w:pPr>
    <w:r>
      <w:rPr>
        <w:lang w:val="en-GB"/>
      </w:rPr>
      <w:t>5 September 2025</w:t>
    </w:r>
    <w:r w:rsidR="004A1FF5">
      <w:rPr>
        <w:lang w:val="en-GB"/>
      </w:rPr>
      <w:t xml:space="preserve"> </w:t>
    </w:r>
    <w:r w:rsidR="004A1FF5">
      <w:rPr>
        <w:lang w:val="en-GB"/>
      </w:rPr>
      <w:tab/>
      <w:t xml:space="preserve">      </w:t>
    </w:r>
    <w:r w:rsidR="004A1FF5" w:rsidRPr="00AD244A">
      <w:rPr>
        <w:rFonts w:asciiTheme="majorHAnsi" w:hAnsiTheme="majorHAnsi"/>
        <w:b/>
        <w:bCs/>
        <w:sz w:val="40"/>
        <w:szCs w:val="40"/>
        <w:lang w:val="en-GB"/>
      </w:rPr>
      <w:t>M</w:t>
    </w:r>
    <w:r w:rsidR="004A1FF5">
      <w:rPr>
        <w:rFonts w:asciiTheme="majorHAnsi" w:hAnsiTheme="majorHAnsi"/>
        <w:b/>
        <w:bCs/>
        <w:sz w:val="40"/>
        <w:szCs w:val="40"/>
        <w:lang w:val="en-GB"/>
      </w:rPr>
      <w:t>EMO</w:t>
    </w:r>
    <w:r w:rsidR="004A1FF5">
      <w:rPr>
        <w:lang w:val="en-GB"/>
      </w:rPr>
      <w:tab/>
      <w:t xml:space="preserve">Page </w:t>
    </w:r>
    <w:r w:rsidR="004A1FF5" w:rsidRPr="004A1FF5">
      <w:rPr>
        <w:lang w:val="en-GB"/>
      </w:rPr>
      <w:fldChar w:fldCharType="begin"/>
    </w:r>
    <w:r w:rsidR="004A1FF5" w:rsidRPr="004A1FF5">
      <w:rPr>
        <w:lang w:val="en-GB"/>
      </w:rPr>
      <w:instrText>PAGE   \* MERGEFORMAT</w:instrText>
    </w:r>
    <w:r w:rsidR="004A1FF5" w:rsidRPr="004A1FF5">
      <w:rPr>
        <w:lang w:val="en-GB"/>
      </w:rPr>
      <w:fldChar w:fldCharType="separate"/>
    </w:r>
    <w:r w:rsidR="004A1FF5">
      <w:rPr>
        <w:lang w:val="en-GB"/>
      </w:rPr>
      <w:t>2</w:t>
    </w:r>
    <w:r w:rsidR="004A1FF5" w:rsidRPr="004A1FF5">
      <w:rPr>
        <w:lang w:val="en-GB"/>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680E4C"/>
    <w:multiLevelType w:val="hybridMultilevel"/>
    <w:tmpl w:val="34D64E9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 w15:restartNumberingAfterBreak="0">
    <w:nsid w:val="111342B1"/>
    <w:multiLevelType w:val="hybridMultilevel"/>
    <w:tmpl w:val="EF24C5BA"/>
    <w:lvl w:ilvl="0" w:tplc="7EFC08FC">
      <w:numFmt w:val="bullet"/>
      <w:lvlText w:val="-"/>
      <w:lvlJc w:val="left"/>
      <w:pPr>
        <w:ind w:left="720" w:hanging="360"/>
      </w:pPr>
      <w:rPr>
        <w:rFonts w:ascii="Aptos" w:eastAsiaTheme="minorHAnsi" w:hAnsi="Aptos" w:cstheme="minorBidi"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 w15:restartNumberingAfterBreak="0">
    <w:nsid w:val="38E55E9C"/>
    <w:multiLevelType w:val="hybridMultilevel"/>
    <w:tmpl w:val="AA6ED9E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 w15:restartNumberingAfterBreak="0">
    <w:nsid w:val="690E1210"/>
    <w:multiLevelType w:val="hybridMultilevel"/>
    <w:tmpl w:val="5898296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num w:numId="1" w16cid:durableId="1410540107">
    <w:abstractNumId w:val="1"/>
  </w:num>
  <w:num w:numId="2" w16cid:durableId="1399666360">
    <w:abstractNumId w:val="3"/>
  </w:num>
  <w:num w:numId="3" w16cid:durableId="609970587">
    <w:abstractNumId w:val="2"/>
  </w:num>
  <w:num w:numId="4" w16cid:durableId="111771865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3"/>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D244A"/>
    <w:rsid w:val="000062FB"/>
    <w:rsid w:val="000158D5"/>
    <w:rsid w:val="000404BB"/>
    <w:rsid w:val="00061DB9"/>
    <w:rsid w:val="00090365"/>
    <w:rsid w:val="00097331"/>
    <w:rsid w:val="000C00F8"/>
    <w:rsid w:val="000D36BA"/>
    <w:rsid w:val="00105D61"/>
    <w:rsid w:val="00112384"/>
    <w:rsid w:val="00137207"/>
    <w:rsid w:val="001576B2"/>
    <w:rsid w:val="001660D9"/>
    <w:rsid w:val="001829A5"/>
    <w:rsid w:val="0019519E"/>
    <w:rsid w:val="001A3260"/>
    <w:rsid w:val="001A6643"/>
    <w:rsid w:val="001F38F1"/>
    <w:rsid w:val="001F7E01"/>
    <w:rsid w:val="00220C3C"/>
    <w:rsid w:val="002863F4"/>
    <w:rsid w:val="00286B26"/>
    <w:rsid w:val="00287CDC"/>
    <w:rsid w:val="00291D90"/>
    <w:rsid w:val="002A2082"/>
    <w:rsid w:val="002B3C59"/>
    <w:rsid w:val="002C383F"/>
    <w:rsid w:val="002E78CE"/>
    <w:rsid w:val="00311FA4"/>
    <w:rsid w:val="00331376"/>
    <w:rsid w:val="003330A2"/>
    <w:rsid w:val="00333C23"/>
    <w:rsid w:val="00337438"/>
    <w:rsid w:val="00393912"/>
    <w:rsid w:val="003C7F14"/>
    <w:rsid w:val="003E00F0"/>
    <w:rsid w:val="004341C3"/>
    <w:rsid w:val="00461948"/>
    <w:rsid w:val="00470257"/>
    <w:rsid w:val="00472309"/>
    <w:rsid w:val="00491466"/>
    <w:rsid w:val="004A1FF5"/>
    <w:rsid w:val="004A3F6A"/>
    <w:rsid w:val="004A5F4A"/>
    <w:rsid w:val="004F1DFF"/>
    <w:rsid w:val="00501FF5"/>
    <w:rsid w:val="005055EB"/>
    <w:rsid w:val="0051092D"/>
    <w:rsid w:val="00514A29"/>
    <w:rsid w:val="0052620F"/>
    <w:rsid w:val="00581B94"/>
    <w:rsid w:val="0058205E"/>
    <w:rsid w:val="00590F8D"/>
    <w:rsid w:val="00594D46"/>
    <w:rsid w:val="005D34E7"/>
    <w:rsid w:val="005F410A"/>
    <w:rsid w:val="006503CB"/>
    <w:rsid w:val="00692BD0"/>
    <w:rsid w:val="006A2864"/>
    <w:rsid w:val="006B5AE4"/>
    <w:rsid w:val="006E1028"/>
    <w:rsid w:val="00701F90"/>
    <w:rsid w:val="00740BED"/>
    <w:rsid w:val="0075687F"/>
    <w:rsid w:val="00784AEC"/>
    <w:rsid w:val="007A394E"/>
    <w:rsid w:val="007A406B"/>
    <w:rsid w:val="007A5D89"/>
    <w:rsid w:val="007B061A"/>
    <w:rsid w:val="00815AB1"/>
    <w:rsid w:val="00845AC6"/>
    <w:rsid w:val="00854CD5"/>
    <w:rsid w:val="00893E68"/>
    <w:rsid w:val="008A3342"/>
    <w:rsid w:val="008E27E8"/>
    <w:rsid w:val="00936769"/>
    <w:rsid w:val="009A7A50"/>
    <w:rsid w:val="009B3BC2"/>
    <w:rsid w:val="009B6385"/>
    <w:rsid w:val="00A041C7"/>
    <w:rsid w:val="00A23BBB"/>
    <w:rsid w:val="00A421B0"/>
    <w:rsid w:val="00A436D5"/>
    <w:rsid w:val="00A70C7A"/>
    <w:rsid w:val="00AD244A"/>
    <w:rsid w:val="00AF16CB"/>
    <w:rsid w:val="00B30E87"/>
    <w:rsid w:val="00B67E98"/>
    <w:rsid w:val="00B80EF1"/>
    <w:rsid w:val="00B90FEB"/>
    <w:rsid w:val="00BD5F1B"/>
    <w:rsid w:val="00C058C7"/>
    <w:rsid w:val="00C55702"/>
    <w:rsid w:val="00C92C02"/>
    <w:rsid w:val="00C97084"/>
    <w:rsid w:val="00CB7B62"/>
    <w:rsid w:val="00CC0914"/>
    <w:rsid w:val="00CF21A9"/>
    <w:rsid w:val="00CF7A67"/>
    <w:rsid w:val="00D10D61"/>
    <w:rsid w:val="00D32EF4"/>
    <w:rsid w:val="00D345D8"/>
    <w:rsid w:val="00D43B4E"/>
    <w:rsid w:val="00D800AC"/>
    <w:rsid w:val="00D81D90"/>
    <w:rsid w:val="00DA00EA"/>
    <w:rsid w:val="00DB58A0"/>
    <w:rsid w:val="00DC68E3"/>
    <w:rsid w:val="00E13755"/>
    <w:rsid w:val="00EE5211"/>
    <w:rsid w:val="00F230EE"/>
    <w:rsid w:val="00F63033"/>
    <w:rsid w:val="00F75522"/>
    <w:rsid w:val="00FA2A2A"/>
    <w:rsid w:val="00FB1EFE"/>
    <w:rsid w:val="00FC7D12"/>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6CDB3F9"/>
  <w15:chartTrackingRefBased/>
  <w15:docId w15:val="{F50D996E-5038-4CB1-9129-E51CF1800F9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NZ"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AD244A"/>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AD244A"/>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AD244A"/>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AD244A"/>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AD244A"/>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AD244A"/>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AD244A"/>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AD244A"/>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AD244A"/>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D244A"/>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AD244A"/>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AD244A"/>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AD244A"/>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AD244A"/>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AD244A"/>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AD244A"/>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AD244A"/>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AD244A"/>
    <w:rPr>
      <w:rFonts w:eastAsiaTheme="majorEastAsia" w:cstheme="majorBidi"/>
      <w:color w:val="272727" w:themeColor="text1" w:themeTint="D8"/>
    </w:rPr>
  </w:style>
  <w:style w:type="paragraph" w:styleId="Title">
    <w:name w:val="Title"/>
    <w:basedOn w:val="Normal"/>
    <w:next w:val="Normal"/>
    <w:link w:val="TitleChar"/>
    <w:uiPriority w:val="10"/>
    <w:qFormat/>
    <w:rsid w:val="00AD244A"/>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AD244A"/>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AD244A"/>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AD244A"/>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AD244A"/>
    <w:pPr>
      <w:spacing w:before="160"/>
      <w:jc w:val="center"/>
    </w:pPr>
    <w:rPr>
      <w:i/>
      <w:iCs/>
      <w:color w:val="404040" w:themeColor="text1" w:themeTint="BF"/>
    </w:rPr>
  </w:style>
  <w:style w:type="character" w:customStyle="1" w:styleId="QuoteChar">
    <w:name w:val="Quote Char"/>
    <w:basedOn w:val="DefaultParagraphFont"/>
    <w:link w:val="Quote"/>
    <w:uiPriority w:val="29"/>
    <w:rsid w:val="00AD244A"/>
    <w:rPr>
      <w:i/>
      <w:iCs/>
      <w:color w:val="404040" w:themeColor="text1" w:themeTint="BF"/>
    </w:rPr>
  </w:style>
  <w:style w:type="paragraph" w:styleId="ListParagraph">
    <w:name w:val="List Paragraph"/>
    <w:basedOn w:val="Normal"/>
    <w:uiPriority w:val="34"/>
    <w:qFormat/>
    <w:rsid w:val="00AD244A"/>
    <w:pPr>
      <w:ind w:left="720"/>
      <w:contextualSpacing/>
    </w:pPr>
  </w:style>
  <w:style w:type="character" w:styleId="IntenseEmphasis">
    <w:name w:val="Intense Emphasis"/>
    <w:basedOn w:val="DefaultParagraphFont"/>
    <w:uiPriority w:val="21"/>
    <w:qFormat/>
    <w:rsid w:val="00AD244A"/>
    <w:rPr>
      <w:i/>
      <w:iCs/>
      <w:color w:val="0F4761" w:themeColor="accent1" w:themeShade="BF"/>
    </w:rPr>
  </w:style>
  <w:style w:type="paragraph" w:styleId="IntenseQuote">
    <w:name w:val="Intense Quote"/>
    <w:basedOn w:val="Normal"/>
    <w:next w:val="Normal"/>
    <w:link w:val="IntenseQuoteChar"/>
    <w:uiPriority w:val="30"/>
    <w:qFormat/>
    <w:rsid w:val="00AD244A"/>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AD244A"/>
    <w:rPr>
      <w:i/>
      <w:iCs/>
      <w:color w:val="0F4761" w:themeColor="accent1" w:themeShade="BF"/>
    </w:rPr>
  </w:style>
  <w:style w:type="character" w:styleId="IntenseReference">
    <w:name w:val="Intense Reference"/>
    <w:basedOn w:val="DefaultParagraphFont"/>
    <w:uiPriority w:val="32"/>
    <w:qFormat/>
    <w:rsid w:val="00AD244A"/>
    <w:rPr>
      <w:b/>
      <w:bCs/>
      <w:smallCaps/>
      <w:color w:val="0F4761" w:themeColor="accent1" w:themeShade="BF"/>
      <w:spacing w:val="5"/>
    </w:rPr>
  </w:style>
  <w:style w:type="paragraph" w:styleId="Header">
    <w:name w:val="header"/>
    <w:basedOn w:val="Normal"/>
    <w:link w:val="HeaderChar"/>
    <w:uiPriority w:val="99"/>
    <w:unhideWhenUsed/>
    <w:rsid w:val="00AD244A"/>
    <w:pPr>
      <w:tabs>
        <w:tab w:val="center" w:pos="4513"/>
        <w:tab w:val="right" w:pos="9026"/>
      </w:tabs>
      <w:spacing w:after="0" w:line="240" w:lineRule="auto"/>
    </w:pPr>
  </w:style>
  <w:style w:type="character" w:customStyle="1" w:styleId="HeaderChar">
    <w:name w:val="Header Char"/>
    <w:basedOn w:val="DefaultParagraphFont"/>
    <w:link w:val="Header"/>
    <w:uiPriority w:val="99"/>
    <w:rsid w:val="00AD244A"/>
  </w:style>
  <w:style w:type="paragraph" w:styleId="Footer">
    <w:name w:val="footer"/>
    <w:basedOn w:val="Normal"/>
    <w:link w:val="FooterChar"/>
    <w:uiPriority w:val="99"/>
    <w:unhideWhenUsed/>
    <w:rsid w:val="00AD244A"/>
    <w:pPr>
      <w:tabs>
        <w:tab w:val="center" w:pos="4513"/>
        <w:tab w:val="right" w:pos="9026"/>
      </w:tabs>
      <w:spacing w:after="0" w:line="240" w:lineRule="auto"/>
    </w:pPr>
  </w:style>
  <w:style w:type="character" w:customStyle="1" w:styleId="FooterChar">
    <w:name w:val="Footer Char"/>
    <w:basedOn w:val="DefaultParagraphFont"/>
    <w:link w:val="Footer"/>
    <w:uiPriority w:val="99"/>
    <w:rsid w:val="00AD244A"/>
  </w:style>
  <w:style w:type="paragraph" w:customStyle="1" w:styleId="FormHeading">
    <w:name w:val="Form Heading"/>
    <w:basedOn w:val="Normal"/>
    <w:qFormat/>
    <w:rsid w:val="00AD244A"/>
    <w:pPr>
      <w:spacing w:before="320" w:after="0" w:line="240" w:lineRule="auto"/>
    </w:pPr>
    <w:rPr>
      <w:rFonts w:asciiTheme="majorHAnsi" w:hAnsiTheme="majorHAnsi" w:cs="Times New Roman (Body CS)"/>
      <w:b/>
      <w:caps/>
      <w:color w:val="000000" w:themeColor="text1"/>
      <w:spacing w:val="10"/>
      <w:kern w:val="0"/>
      <w:sz w:val="20"/>
      <w:szCs w:val="26"/>
      <w:lang w:val="en-US"/>
      <w14:ligatures w14:val="none"/>
    </w:rPr>
  </w:style>
  <w:style w:type="paragraph" w:customStyle="1" w:styleId="FormText">
    <w:name w:val="Form Text"/>
    <w:basedOn w:val="Normal"/>
    <w:qFormat/>
    <w:rsid w:val="00AD244A"/>
    <w:pPr>
      <w:spacing w:after="0" w:line="264" w:lineRule="auto"/>
    </w:pPr>
    <w:rPr>
      <w:b/>
      <w:color w:val="156082" w:themeColor="accent1"/>
      <w:kern w:val="0"/>
      <w:sz w:val="20"/>
      <w:szCs w:val="20"/>
      <w:lang w:val="en-US"/>
      <w14:ligatures w14:val="none"/>
    </w:rPr>
  </w:style>
  <w:style w:type="table" w:styleId="TableGrid">
    <w:name w:val="Table Grid"/>
    <w:basedOn w:val="TableNormal"/>
    <w:uiPriority w:val="39"/>
    <w:rsid w:val="00AD244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ignature">
    <w:name w:val="Signature"/>
    <w:basedOn w:val="Normal"/>
    <w:link w:val="SignatureChar"/>
    <w:uiPriority w:val="99"/>
    <w:rsid w:val="00AD244A"/>
    <w:pPr>
      <w:spacing w:after="0" w:line="336" w:lineRule="auto"/>
    </w:pPr>
    <w:rPr>
      <w:color w:val="000000" w:themeColor="text1"/>
      <w:kern w:val="0"/>
      <w:sz w:val="20"/>
      <w:szCs w:val="20"/>
      <w:lang w:val="en-US"/>
      <w14:ligatures w14:val="none"/>
    </w:rPr>
  </w:style>
  <w:style w:type="character" w:customStyle="1" w:styleId="SignatureChar">
    <w:name w:val="Signature Char"/>
    <w:basedOn w:val="DefaultParagraphFont"/>
    <w:link w:val="Signature"/>
    <w:uiPriority w:val="99"/>
    <w:rsid w:val="00AD244A"/>
    <w:rPr>
      <w:color w:val="000000" w:themeColor="text1"/>
      <w:kern w:val="0"/>
      <w:sz w:val="20"/>
      <w:szCs w:val="20"/>
      <w:lang w:val="en-US"/>
      <w14:ligatures w14:val="none"/>
    </w:rPr>
  </w:style>
  <w:style w:type="paragraph" w:customStyle="1" w:styleId="PageHeading">
    <w:name w:val="Page Heading"/>
    <w:basedOn w:val="Normal"/>
    <w:uiPriority w:val="1"/>
    <w:qFormat/>
    <w:rsid w:val="00AD244A"/>
    <w:pPr>
      <w:spacing w:before="320" w:after="200" w:line="336" w:lineRule="auto"/>
    </w:pPr>
    <w:rPr>
      <w:rFonts w:asciiTheme="majorHAnsi" w:hAnsiTheme="majorHAnsi" w:cs="Times New Roman (Body CS)"/>
      <w:b/>
      <w:caps/>
      <w:color w:val="000000" w:themeColor="text1"/>
      <w:spacing w:val="10"/>
      <w:kern w:val="0"/>
      <w:sz w:val="20"/>
      <w:szCs w:val="20"/>
      <w:lang w:val="en-US"/>
      <w14:ligatures w14:val="none"/>
    </w:rPr>
  </w:style>
  <w:style w:type="paragraph" w:customStyle="1" w:styleId="PhoneandFaxNumbers">
    <w:name w:val="Phone and Fax Numbers"/>
    <w:basedOn w:val="Footer"/>
    <w:qFormat/>
    <w:rsid w:val="00AD244A"/>
    <w:pPr>
      <w:tabs>
        <w:tab w:val="clear" w:pos="4513"/>
        <w:tab w:val="clear" w:pos="9026"/>
      </w:tabs>
      <w:ind w:left="29" w:right="29"/>
    </w:pPr>
    <w:rPr>
      <w:color w:val="156082" w:themeColor="accent1"/>
      <w:kern w:val="0"/>
      <w:sz w:val="20"/>
      <w:szCs w:val="20"/>
      <w:lang w:val="en-US"/>
      <w14:ligatures w14:val="none"/>
    </w:rPr>
  </w:style>
  <w:style w:type="paragraph" w:styleId="Caption">
    <w:name w:val="caption"/>
    <w:basedOn w:val="Normal"/>
    <w:next w:val="Normal"/>
    <w:uiPriority w:val="35"/>
    <w:unhideWhenUsed/>
    <w:qFormat/>
    <w:rsid w:val="006B5AE4"/>
    <w:pPr>
      <w:spacing w:after="200" w:line="240" w:lineRule="auto"/>
    </w:pPr>
    <w:rPr>
      <w:i/>
      <w:iCs/>
      <w:color w:val="0E2841" w:themeColor="text2"/>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4.jpeg"/><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8EC8FFE867A4E59B70F2BD25B6CDE9F"/>
        <w:category>
          <w:name w:val="General"/>
          <w:gallery w:val="placeholder"/>
        </w:category>
        <w:types>
          <w:type w:val="bbPlcHdr"/>
        </w:types>
        <w:behaviors>
          <w:behavior w:val="content"/>
        </w:behaviors>
        <w:guid w:val="{D8D9A542-B181-4BB1-B3C4-14C3700B3706}"/>
      </w:docPartPr>
      <w:docPartBody>
        <w:p w:rsidR="00262086" w:rsidRDefault="00262086" w:rsidP="00262086">
          <w:pPr>
            <w:pStyle w:val="E8EC8FFE867A4E59B70F2BD25B6CDE9F"/>
          </w:pPr>
          <w:r w:rsidRPr="00193538">
            <w:t>To</w:t>
          </w:r>
        </w:p>
      </w:docPartBody>
    </w:docPart>
    <w:docPart>
      <w:docPartPr>
        <w:name w:val="E8290AF7C4DB4CD692F5ADA0316A37DC"/>
        <w:category>
          <w:name w:val="General"/>
          <w:gallery w:val="placeholder"/>
        </w:category>
        <w:types>
          <w:type w:val="bbPlcHdr"/>
        </w:types>
        <w:behaviors>
          <w:behavior w:val="content"/>
        </w:behaviors>
        <w:guid w:val="{BD80EEE8-1A52-4061-ADFD-29BC14260CF4}"/>
      </w:docPartPr>
      <w:docPartBody>
        <w:p w:rsidR="00262086" w:rsidRDefault="00262086" w:rsidP="00262086">
          <w:pPr>
            <w:pStyle w:val="E8290AF7C4DB4CD692F5ADA0316A37DC"/>
          </w:pPr>
          <w:r w:rsidRPr="00193538">
            <w:t>From</w:t>
          </w:r>
        </w:p>
      </w:docPartBody>
    </w:docPart>
    <w:docPart>
      <w:docPartPr>
        <w:name w:val="23C1808096CA46D88B52C45A33A88FC8"/>
        <w:category>
          <w:name w:val="General"/>
          <w:gallery w:val="placeholder"/>
        </w:category>
        <w:types>
          <w:type w:val="bbPlcHdr"/>
        </w:types>
        <w:behaviors>
          <w:behavior w:val="content"/>
        </w:behaviors>
        <w:guid w:val="{C5C06FBC-4D1D-4961-97C3-8F8D3338090C}"/>
      </w:docPartPr>
      <w:docPartBody>
        <w:p w:rsidR="00262086" w:rsidRDefault="00262086" w:rsidP="00262086">
          <w:pPr>
            <w:pStyle w:val="23C1808096CA46D88B52C45A33A88FC8"/>
          </w:pPr>
          <w:r w:rsidRPr="00193538">
            <w:t>Ayano Harada</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Times New Roman (Body CS)">
    <w:altName w:val="Times New Roman"/>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2086"/>
    <w:rsid w:val="0019519E"/>
    <w:rsid w:val="00262086"/>
    <w:rsid w:val="002C383F"/>
    <w:rsid w:val="00442258"/>
    <w:rsid w:val="0058205E"/>
    <w:rsid w:val="005D76BE"/>
    <w:rsid w:val="00740BED"/>
    <w:rsid w:val="009B3BC2"/>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NZ" w:eastAsia="en-NZ"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E8EC8FFE867A4E59B70F2BD25B6CDE9F">
    <w:name w:val="E8EC8FFE867A4E59B70F2BD25B6CDE9F"/>
    <w:rsid w:val="00262086"/>
  </w:style>
  <w:style w:type="paragraph" w:customStyle="1" w:styleId="E8290AF7C4DB4CD692F5ADA0316A37DC">
    <w:name w:val="E8290AF7C4DB4CD692F5ADA0316A37DC"/>
    <w:rsid w:val="00262086"/>
  </w:style>
  <w:style w:type="paragraph" w:customStyle="1" w:styleId="23C1808096CA46D88B52C45A33A88FC8">
    <w:name w:val="23C1808096CA46D88B52C45A33A88FC8"/>
    <w:rsid w:val="0026208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3437826BB27A24380C888056D5E9EAA" ma:contentTypeVersion="28" ma:contentTypeDescription="Create a new document." ma:contentTypeScope="" ma:versionID="46ae6254dbae14a39403fd4a65f98089">
  <xsd:schema xmlns:xsd="http://www.w3.org/2001/XMLSchema" xmlns:xs="http://www.w3.org/2001/XMLSchema" xmlns:p="http://schemas.microsoft.com/office/2006/metadata/properties" xmlns:ns1="http://schemas.microsoft.com/sharepoint/v3" xmlns:ns2="dfd774ec-d09d-4acf-ac05-58d3c4dc2a53" xmlns:ns3="e21905b4-bb8f-4c45-ba04-d5a8de717bed" xmlns:ns4="fcda6743-17dc-433e-88ab-476f65ba655b" targetNamespace="http://schemas.microsoft.com/office/2006/metadata/properties" ma:root="true" ma:fieldsID="ab75d49100901aad2380269ee0f6c28d" ns1:_="" ns2:_="" ns3:_="" ns4:_="">
    <xsd:import namespace="http://schemas.microsoft.com/sharepoint/v3"/>
    <xsd:import namespace="dfd774ec-d09d-4acf-ac05-58d3c4dc2a53"/>
    <xsd:import namespace="e21905b4-bb8f-4c45-ba04-d5a8de717bed"/>
    <xsd:import namespace="fcda6743-17dc-433e-88ab-476f65ba655b"/>
    <xsd:element name="properties">
      <xsd:complexType>
        <xsd:sequence>
          <xsd:element name="documentManagement">
            <xsd:complexType>
              <xsd:all>
                <xsd:element ref="ns2:Trove_x0020_Classification" minOccurs="0"/>
                <xsd:element ref="ns3:Trove_x0020_Creator" minOccurs="0"/>
                <xsd:element ref="ns3:Trove_x0020_Owner" minOccurs="0"/>
                <xsd:element ref="ns3:Trove_x0020_ID" minOccurs="0"/>
                <xsd:element ref="ns3:Trove_x0020_Path"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3:MediaServiceLocation" minOccurs="0"/>
                <xsd:element ref="ns3:MediaServiceOCR" minOccurs="0"/>
                <xsd:element ref="ns2:SharedWithUsers" minOccurs="0"/>
                <xsd:element ref="ns2:SharedWithDetails" minOccurs="0"/>
                <xsd:element ref="ns2:_dlc_DocId" minOccurs="0"/>
                <xsd:element ref="ns2:_dlc_DocIdUrl" minOccurs="0"/>
                <xsd:element ref="ns2:_dlc_DocIdPersistId" minOccurs="0"/>
                <xsd:element ref="ns3:lcf76f155ced4ddcb4097134ff3c332f" minOccurs="0"/>
                <xsd:element ref="ns4:TaxCatchAll" minOccurs="0"/>
                <xsd:element ref="ns3:Trove_x0020_Description" minOccurs="0"/>
                <xsd:element ref="ns3:_Flow_SignoffStatus" minOccurs="0"/>
                <xsd:element ref="ns3:MediaServiceObjectDetectorVersions" minOccurs="0"/>
                <xsd:element ref="ns1:_ip_UnifiedCompliancePolicyProperties" minOccurs="0"/>
                <xsd:element ref="ns1:_ip_UnifiedCompliancePolicyUIAction"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5" nillable="true" ma:displayName="Unified Compliance Policy Properties" ma:hidden="true" ma:internalName="_ip_UnifiedCompliancePolicyProperties">
      <xsd:simpleType>
        <xsd:restriction base="dms:Note"/>
      </xsd:simpleType>
    </xsd:element>
    <xsd:element name="_ip_UnifiedCompliancePolicyUIAction" ma:index="3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fd774ec-d09d-4acf-ac05-58d3c4dc2a53" elementFormDefault="qualified">
    <xsd:import namespace="http://schemas.microsoft.com/office/2006/documentManagement/types"/>
    <xsd:import namespace="http://schemas.microsoft.com/office/infopath/2007/PartnerControls"/>
    <xsd:element name="Trove_x0020_Classification" ma:index="8" nillable="true" ma:displayName="Trove Classification" ma:internalName="Trove_x0020_Classification">
      <xsd:simpleType>
        <xsd:restriction base="dms:Text">
          <xsd:maxLength value="255"/>
        </xsd:restriction>
      </xsd:simpleType>
    </xsd:element>
    <xsd:element name="SharedWithUsers" ma:index="2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5" nillable="true" ma:displayName="Shared With Details" ma:internalName="SharedWithDetails" ma:readOnly="true">
      <xsd:simpleType>
        <xsd:restriction base="dms:Note">
          <xsd:maxLength value="255"/>
        </xsd:restriction>
      </xsd:simpleType>
    </xsd:element>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e21905b4-bb8f-4c45-ba04-d5a8de717bed" elementFormDefault="qualified">
    <xsd:import namespace="http://schemas.microsoft.com/office/2006/documentManagement/types"/>
    <xsd:import namespace="http://schemas.microsoft.com/office/infopath/2007/PartnerControls"/>
    <xsd:element name="Trove_x0020_Creator" ma:index="9" nillable="true" ma:displayName="Trove Creator" ma:internalName="Trove_x0020_Creator">
      <xsd:simpleType>
        <xsd:restriction base="dms:Text"/>
      </xsd:simpleType>
    </xsd:element>
    <xsd:element name="Trove_x0020_Owner" ma:index="10" nillable="true" ma:displayName="Trove Owner" ma:internalName="Trove_x0020_Owner">
      <xsd:simpleType>
        <xsd:restriction base="dms:Text"/>
      </xsd:simpleType>
    </xsd:element>
    <xsd:element name="Trove_x0020_ID" ma:index="11" nillable="true" ma:displayName="Trove ID" ma:internalName="Trove_x0020_ID">
      <xsd:simpleType>
        <xsd:restriction base="dms:Text"/>
      </xsd:simpleType>
    </xsd:element>
    <xsd:element name="Trove_x0020_Path" ma:index="12" nillable="true" ma:displayName="Trove Path" ma:internalName="Trove_x0020_Path">
      <xsd:simpleType>
        <xsd:restriction base="dms:Note"/>
      </xsd:simpleType>
    </xsd:element>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Tags" ma:index="18" nillable="true" ma:displayName="Tags" ma:internalName="MediaServiceAutoTags"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Location" ma:index="22" nillable="true" ma:displayName="Location" ma:internalName="MediaServiceLocation" ma:readOnly="true">
      <xsd:simpleType>
        <xsd:restriction base="dms:Text"/>
      </xsd:simpleType>
    </xsd:element>
    <xsd:element name="MediaServiceOCR" ma:index="23" nillable="true" ma:displayName="Extracted Text" ma:internalName="MediaServiceOCR" ma:readOnly="true">
      <xsd:simpleType>
        <xsd:restriction base="dms:Note">
          <xsd:maxLength value="255"/>
        </xsd:restrictio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0016afcd-db3d-4166-ac7a-d96cb2c298c8" ma:termSetId="09814cd3-568e-fe90-9814-8d621ff8fb84" ma:anchorId="fba54fb3-c3e1-fe81-a776-ca4b69148c4d" ma:open="true" ma:isKeyword="false">
      <xsd:complexType>
        <xsd:sequence>
          <xsd:element ref="pc:Terms" minOccurs="0" maxOccurs="1"/>
        </xsd:sequence>
      </xsd:complexType>
    </xsd:element>
    <xsd:element name="Trove_x0020_Description" ma:index="32" nillable="true" ma:displayName="Trove Description" ma:internalName="Trove_x0020_Description">
      <xsd:simpleType>
        <xsd:restriction base="dms:Note"/>
      </xsd:simpleType>
    </xsd:element>
    <xsd:element name="_Flow_SignoffStatus" ma:index="33" nillable="true" ma:displayName="Sign-off status" ma:internalName="Sign_x002d_off_x0020_status">
      <xsd:simpleType>
        <xsd:restriction base="dms:Text"/>
      </xsd:simple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7" nillable="true" ma:displayName="MediaServiceSearchProperties" ma:hidden="true" ma:internalName="MediaServiceSearchProperties" ma:readOnly="true">
      <xsd:simpleType>
        <xsd:restriction base="dms:Note"/>
      </xsd:simpleType>
    </xsd:element>
    <xsd:element name="MediaServiceBillingMetadata" ma:index="3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cda6743-17dc-433e-88ab-476f65ba655b" elementFormDefault="qualified">
    <xsd:import namespace="http://schemas.microsoft.com/office/2006/documentManagement/types"/>
    <xsd:import namespace="http://schemas.microsoft.com/office/infopath/2007/PartnerControls"/>
    <xsd:element name="TaxCatchAll" ma:index="31" nillable="true" ma:displayName="Taxonomy Catch All Column" ma:hidden="true" ma:list="{2bdd8862-37e3-4522-b91c-4f4263138a2d}" ma:internalName="TaxCatchAll" ma:showField="CatchAllData" ma:web="dfd774ec-d09d-4acf-ac05-58d3c4dc2a5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rove_x0020_Path xmlns="e21905b4-bb8f-4c45-ba04-d5a8de717bed" xsi:nil="true"/>
    <_ip_UnifiedCompliancePolicyUIAction xmlns="http://schemas.microsoft.com/sharepoint/v3" xsi:nil="true"/>
    <Trove_x0020_Description xmlns="e21905b4-bb8f-4c45-ba04-d5a8de717bed" xsi:nil="true"/>
    <TaxCatchAll xmlns="fcda6743-17dc-433e-88ab-476f65ba655b" xsi:nil="true"/>
    <Trove_x0020_Owner xmlns="e21905b4-bb8f-4c45-ba04-d5a8de717bed" xsi:nil="true"/>
    <Trove_x0020_ID xmlns="e21905b4-bb8f-4c45-ba04-d5a8de717bed" xsi:nil="true"/>
    <lcf76f155ced4ddcb4097134ff3c332f xmlns="e21905b4-bb8f-4c45-ba04-d5a8de717bed">
      <Terms xmlns="http://schemas.microsoft.com/office/infopath/2007/PartnerControls"/>
    </lcf76f155ced4ddcb4097134ff3c332f>
    <Trove_x0020_Classification xmlns="dfd774ec-d09d-4acf-ac05-58d3c4dc2a53" xsi:nil="true"/>
    <_ip_UnifiedCompliancePolicyProperties xmlns="http://schemas.microsoft.com/sharepoint/v3" xsi:nil="true"/>
    <_Flow_SignoffStatus xmlns="e21905b4-bb8f-4c45-ba04-d5a8de717bed" xsi:nil="true"/>
    <Trove_x0020_Creator xmlns="e21905b4-bb8f-4c45-ba04-d5a8de717bed" xsi:nil="true"/>
    <_dlc_DocId xmlns="dfd774ec-d09d-4acf-ac05-58d3c4dc2a53">SPOT-46176460-1611611</_dlc_DocId>
    <_dlc_DocIdUrl xmlns="dfd774ec-d09d-4acf-ac05-58d3c4dc2a53">
      <Url>https://wccgovtnz.sharepoint.com/sites/spot/_layouts/15/DocIdRedir.aspx?ID=SPOT-46176460-1611611</Url>
      <Description>SPOT-46176460-1611611</Description>
    </_dlc_DocIdUrl>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A79C1B7-549D-46E3-B3FE-11068C1BBB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fd774ec-d09d-4acf-ac05-58d3c4dc2a53"/>
    <ds:schemaRef ds:uri="e21905b4-bb8f-4c45-ba04-d5a8de717bed"/>
    <ds:schemaRef ds:uri="fcda6743-17dc-433e-88ab-476f65ba65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0326FFB-79F7-495B-B040-80D8B8CF050C}">
  <ds:schemaRefs>
    <ds:schemaRef ds:uri="http://schemas.microsoft.com/office/2006/metadata/properties"/>
    <ds:schemaRef ds:uri="http://schemas.microsoft.com/office/infopath/2007/PartnerControls"/>
    <ds:schemaRef ds:uri="e21905b4-bb8f-4c45-ba04-d5a8de717bed"/>
    <ds:schemaRef ds:uri="http://schemas.microsoft.com/sharepoint/v3"/>
    <ds:schemaRef ds:uri="fcda6743-17dc-433e-88ab-476f65ba655b"/>
    <ds:schemaRef ds:uri="dfd774ec-d09d-4acf-ac05-58d3c4dc2a53"/>
  </ds:schemaRefs>
</ds:datastoreItem>
</file>

<file path=customXml/itemProps3.xml><?xml version="1.0" encoding="utf-8"?>
<ds:datastoreItem xmlns:ds="http://schemas.openxmlformats.org/officeDocument/2006/customXml" ds:itemID="{D72073CE-D59B-435B-8D80-0D8409A89AF0}">
  <ds:schemaRefs>
    <ds:schemaRef ds:uri="http://schemas.openxmlformats.org/officeDocument/2006/bibliography"/>
  </ds:schemaRefs>
</ds:datastoreItem>
</file>

<file path=customXml/itemProps4.xml><?xml version="1.0" encoding="utf-8"?>
<ds:datastoreItem xmlns:ds="http://schemas.openxmlformats.org/officeDocument/2006/customXml" ds:itemID="{B20657E7-F08E-4BE5-8500-B2DC99F81179}">
  <ds:schemaRefs>
    <ds:schemaRef ds:uri="http://schemas.microsoft.com/sharepoint/v3/contenttype/forms"/>
  </ds:schemaRefs>
</ds:datastoreItem>
</file>

<file path=customXml/itemProps5.xml><?xml version="1.0" encoding="utf-8"?>
<ds:datastoreItem xmlns:ds="http://schemas.openxmlformats.org/officeDocument/2006/customXml" ds:itemID="{D4BDEADB-A3D7-44CF-A9A6-26003A71D10C}">
  <ds:schemaRefs>
    <ds:schemaRef ds:uri="http://schemas.microsoft.com/sharepoint/events"/>
  </ds:schemaRefs>
</ds:datastoreItem>
</file>

<file path=docMetadata/LabelInfo.xml><?xml version="1.0" encoding="utf-8"?>
<clbl:labelList xmlns:clbl="http://schemas.microsoft.com/office/2020/mipLabelMetadata">
  <clbl:label id="{59096ad9-8b60-446a-90b7-017dbb9421a3}" enabled="1" method="Standard" siteId="{3d234255-e20f-4205-88a5-9658a402999b}" contentBits="0" removed="0"/>
</clbl:labelList>
</file>

<file path=docProps/app.xml><?xml version="1.0" encoding="utf-8"?>
<Properties xmlns="http://schemas.openxmlformats.org/officeDocument/2006/extended-properties" xmlns:vt="http://schemas.openxmlformats.org/officeDocument/2006/docPropsVTypes">
  <Template>Normal</Template>
  <TotalTime>24</TotalTime>
  <Pages>8</Pages>
  <Words>2460</Words>
  <Characters>13488</Characters>
  <Application>Microsoft Office Word</Application>
  <DocSecurity>0</DocSecurity>
  <Lines>322</Lines>
  <Paragraphs>93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15877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Bridget Doran</dc:creator>
  <cp:keywords/>
  <dc:description/>
  <cp:lastModifiedBy>Nicola Mitchell</cp:lastModifiedBy>
  <cp:revision>5</cp:revision>
  <cp:lastPrinted>2026-02-04T22:57:00Z</cp:lastPrinted>
  <dcterms:created xsi:type="dcterms:W3CDTF">2025-09-05T00:22:00Z</dcterms:created>
  <dcterms:modified xsi:type="dcterms:W3CDTF">2026-02-04T22:57:00Z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0x010100F3437826BB27A24380C888056D5E9EAA</vt:lpwstr>
  </property>
  <property fmtid="{D5CDD505-2E9C-101B-9397-08002B2CF9AE}" pid="3" name="_dlc_DocIdItemGuid">
    <vt:lpwstr>d251d634-8402-448a-b99a-303d428c1727</vt:lpwstr>
  </property>
  <property fmtid="{D5CDD505-2E9C-101B-9397-08002B2CF9AE}" pid="4" name="MediaServiceImageTags">
    <vt:lpwstr/>
  </property>
</Properties>
</file>